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91" r:id="rId2"/>
    <p:sldId id="293" r:id="rId3"/>
    <p:sldId id="294" r:id="rId4"/>
    <p:sldId id="284" r:id="rId5"/>
    <p:sldId id="285" r:id="rId6"/>
    <p:sldId id="295" r:id="rId7"/>
    <p:sldId id="292" r:id="rId8"/>
    <p:sldId id="286" r:id="rId9"/>
    <p:sldId id="287" r:id="rId10"/>
    <p:sldId id="304" r:id="rId11"/>
    <p:sldId id="302" r:id="rId12"/>
    <p:sldId id="303" r:id="rId13"/>
    <p:sldId id="296" r:id="rId14"/>
    <p:sldId id="297" r:id="rId15"/>
    <p:sldId id="289" r:id="rId16"/>
    <p:sldId id="290" r:id="rId17"/>
    <p:sldId id="305" r:id="rId18"/>
    <p:sldId id="324" r:id="rId19"/>
    <p:sldId id="306" r:id="rId20"/>
    <p:sldId id="298" r:id="rId21"/>
    <p:sldId id="301" r:id="rId22"/>
    <p:sldId id="299" r:id="rId23"/>
    <p:sldId id="300" r:id="rId24"/>
    <p:sldId id="307" r:id="rId25"/>
    <p:sldId id="308" r:id="rId26"/>
    <p:sldId id="309" r:id="rId27"/>
    <p:sldId id="310" r:id="rId28"/>
    <p:sldId id="256" r:id="rId29"/>
    <p:sldId id="283" r:id="rId30"/>
    <p:sldId id="325" r:id="rId31"/>
    <p:sldId id="257" r:id="rId32"/>
    <p:sldId id="259" r:id="rId33"/>
    <p:sldId id="322" r:id="rId34"/>
    <p:sldId id="323" r:id="rId35"/>
    <p:sldId id="271" r:id="rId36"/>
    <p:sldId id="266" r:id="rId37"/>
    <p:sldId id="262" r:id="rId38"/>
    <p:sldId id="315" r:id="rId39"/>
    <p:sldId id="316" r:id="rId40"/>
    <p:sldId id="317" r:id="rId41"/>
    <p:sldId id="318" r:id="rId42"/>
    <p:sldId id="319" r:id="rId43"/>
    <p:sldId id="320" r:id="rId44"/>
    <p:sldId id="321" r:id="rId45"/>
    <p:sldId id="272" r:id="rId46"/>
    <p:sldId id="275" r:id="rId47"/>
    <p:sldId id="311" r:id="rId48"/>
    <p:sldId id="312" r:id="rId49"/>
    <p:sldId id="313" r:id="rId50"/>
    <p:sldId id="314" r:id="rId51"/>
    <p:sldId id="280" r:id="rId52"/>
    <p:sldId id="282" r:id="rId5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28B7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4660"/>
  </p:normalViewPr>
  <p:slideViewPr>
    <p:cSldViewPr>
      <p:cViewPr>
        <p:scale>
          <a:sx n="80" d="100"/>
          <a:sy n="80" d="100"/>
        </p:scale>
        <p:origin x="-1507" y="-149"/>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28928B-A219-47A6-A427-FD6AB573E765}" type="doc">
      <dgm:prSet loTypeId="urn:microsoft.com/office/officeart/2005/8/layout/vList6" loCatId="list" qsTypeId="urn:microsoft.com/office/officeart/2005/8/quickstyle/3d2" qsCatId="3D" csTypeId="urn:microsoft.com/office/officeart/2005/8/colors/colorful1" csCatId="colorful" phldr="1"/>
      <dgm:spPr/>
      <dgm:t>
        <a:bodyPr/>
        <a:lstStyle/>
        <a:p>
          <a:endParaRPr lang="it-IT"/>
        </a:p>
      </dgm:t>
    </dgm:pt>
    <dgm:pt modelId="{585DD498-3CBA-4BD5-9A7B-08C160F95B02}">
      <dgm:prSet phldrT="[Testo]"/>
      <dgm:spPr/>
      <dgm:t>
        <a:bodyPr/>
        <a:lstStyle/>
        <a:p>
          <a:pPr algn="ctr"/>
          <a:r>
            <a:rPr lang="it-IT" dirty="0" smtClean="0">
              <a:latin typeface="Calibri" pitchFamily="34" charset="0"/>
              <a:cs typeface="Calibri" pitchFamily="34" charset="0"/>
            </a:rPr>
            <a:t>POTERE LEGISLATIVO</a:t>
          </a:r>
          <a:endParaRPr lang="it-IT" dirty="0">
            <a:latin typeface="Calibri" pitchFamily="34" charset="0"/>
            <a:cs typeface="Calibri" pitchFamily="34" charset="0"/>
          </a:endParaRPr>
        </a:p>
      </dgm:t>
    </dgm:pt>
    <dgm:pt modelId="{7801DADA-2BFC-422C-B382-6C7B98331A7E}" type="parTrans" cxnId="{E60F7262-E3A1-4E3F-96F2-F00996020B00}">
      <dgm:prSet/>
      <dgm:spPr/>
      <dgm:t>
        <a:bodyPr/>
        <a:lstStyle/>
        <a:p>
          <a:pPr algn="ctr"/>
          <a:endParaRPr lang="it-IT">
            <a:latin typeface="Calibri" pitchFamily="34" charset="0"/>
            <a:cs typeface="Calibri" pitchFamily="34" charset="0"/>
          </a:endParaRPr>
        </a:p>
      </dgm:t>
    </dgm:pt>
    <dgm:pt modelId="{D42E2667-433C-47EE-A1C0-089025B84A40}" type="sibTrans" cxnId="{E60F7262-E3A1-4E3F-96F2-F00996020B00}">
      <dgm:prSet/>
      <dgm:spPr/>
      <dgm:t>
        <a:bodyPr/>
        <a:lstStyle/>
        <a:p>
          <a:pPr algn="ctr"/>
          <a:endParaRPr lang="it-IT">
            <a:latin typeface="Calibri" pitchFamily="34" charset="0"/>
            <a:cs typeface="Calibri" pitchFamily="34" charset="0"/>
          </a:endParaRPr>
        </a:p>
      </dgm:t>
    </dgm:pt>
    <dgm:pt modelId="{AD3CA95D-A80C-49F0-84C9-44F1E4FD5C03}">
      <dgm:prSet phldrT="[Testo]"/>
      <dgm:spPr/>
      <dgm:t>
        <a:bodyPr/>
        <a:lstStyle/>
        <a:p>
          <a:pPr algn="ctr"/>
          <a:r>
            <a:rPr lang="it-IT" dirty="0" smtClean="0">
              <a:latin typeface="Calibri" pitchFamily="34" charset="0"/>
              <a:cs typeface="Calibri" pitchFamily="34" charset="0"/>
            </a:rPr>
            <a:t>PARLAMENTO</a:t>
          </a:r>
          <a:endParaRPr lang="it-IT" dirty="0">
            <a:latin typeface="Calibri" pitchFamily="34" charset="0"/>
            <a:cs typeface="Calibri" pitchFamily="34" charset="0"/>
          </a:endParaRPr>
        </a:p>
      </dgm:t>
    </dgm:pt>
    <dgm:pt modelId="{D0697841-D35A-45E3-82CE-DA3D30B0AC71}" type="parTrans" cxnId="{D7E042F5-B505-4F2E-9965-B4CF1AE5E9F4}">
      <dgm:prSet/>
      <dgm:spPr/>
      <dgm:t>
        <a:bodyPr/>
        <a:lstStyle/>
        <a:p>
          <a:pPr algn="ctr"/>
          <a:endParaRPr lang="it-IT">
            <a:latin typeface="Calibri" pitchFamily="34" charset="0"/>
            <a:cs typeface="Calibri" pitchFamily="34" charset="0"/>
          </a:endParaRPr>
        </a:p>
      </dgm:t>
    </dgm:pt>
    <dgm:pt modelId="{E77B2714-AE01-4776-9234-A2523F92DFC8}" type="sibTrans" cxnId="{D7E042F5-B505-4F2E-9965-B4CF1AE5E9F4}">
      <dgm:prSet/>
      <dgm:spPr/>
      <dgm:t>
        <a:bodyPr/>
        <a:lstStyle/>
        <a:p>
          <a:pPr algn="ctr"/>
          <a:endParaRPr lang="it-IT">
            <a:latin typeface="Calibri" pitchFamily="34" charset="0"/>
            <a:cs typeface="Calibri" pitchFamily="34" charset="0"/>
          </a:endParaRPr>
        </a:p>
      </dgm:t>
    </dgm:pt>
    <dgm:pt modelId="{4BA42256-6A38-49BB-BF26-5EDFD9E12A27}">
      <dgm:prSet phldrT="[Testo]"/>
      <dgm:spPr/>
      <dgm:t>
        <a:bodyPr/>
        <a:lstStyle/>
        <a:p>
          <a:pPr algn="ctr"/>
          <a:r>
            <a:rPr lang="it-IT" dirty="0" smtClean="0">
              <a:latin typeface="Calibri" pitchFamily="34" charset="0"/>
              <a:cs typeface="Calibri" pitchFamily="34" charset="0"/>
            </a:rPr>
            <a:t>POTERE ESECUTIVO</a:t>
          </a:r>
          <a:endParaRPr lang="it-IT" dirty="0">
            <a:latin typeface="Calibri" pitchFamily="34" charset="0"/>
            <a:cs typeface="Calibri" pitchFamily="34" charset="0"/>
          </a:endParaRPr>
        </a:p>
      </dgm:t>
    </dgm:pt>
    <dgm:pt modelId="{F6A05AA0-533C-4F83-AE32-9378A416D192}" type="parTrans" cxnId="{408BCFCC-51B5-4970-AC93-45E551DA9E2A}">
      <dgm:prSet/>
      <dgm:spPr/>
      <dgm:t>
        <a:bodyPr/>
        <a:lstStyle/>
        <a:p>
          <a:pPr algn="ctr"/>
          <a:endParaRPr lang="it-IT">
            <a:latin typeface="Calibri" pitchFamily="34" charset="0"/>
            <a:cs typeface="Calibri" pitchFamily="34" charset="0"/>
          </a:endParaRPr>
        </a:p>
      </dgm:t>
    </dgm:pt>
    <dgm:pt modelId="{CED43700-B741-4248-873B-D0AF944EDDD8}" type="sibTrans" cxnId="{408BCFCC-51B5-4970-AC93-45E551DA9E2A}">
      <dgm:prSet/>
      <dgm:spPr/>
      <dgm:t>
        <a:bodyPr/>
        <a:lstStyle/>
        <a:p>
          <a:pPr algn="ctr"/>
          <a:endParaRPr lang="it-IT">
            <a:latin typeface="Calibri" pitchFamily="34" charset="0"/>
            <a:cs typeface="Calibri" pitchFamily="34" charset="0"/>
          </a:endParaRPr>
        </a:p>
      </dgm:t>
    </dgm:pt>
    <dgm:pt modelId="{65FA71C8-DD69-4D19-85D8-4E8A6061E0A6}">
      <dgm:prSet phldrT="[Testo]"/>
      <dgm:spPr/>
      <dgm:t>
        <a:bodyPr/>
        <a:lstStyle/>
        <a:p>
          <a:pPr algn="ctr"/>
          <a:r>
            <a:rPr lang="it-IT" dirty="0" smtClean="0">
              <a:latin typeface="Calibri" pitchFamily="34" charset="0"/>
              <a:cs typeface="Calibri" pitchFamily="34" charset="0"/>
            </a:rPr>
            <a:t>GOVERNO</a:t>
          </a:r>
          <a:endParaRPr lang="it-IT" dirty="0">
            <a:latin typeface="Calibri" pitchFamily="34" charset="0"/>
            <a:cs typeface="Calibri" pitchFamily="34" charset="0"/>
          </a:endParaRPr>
        </a:p>
      </dgm:t>
    </dgm:pt>
    <dgm:pt modelId="{4E51BFC9-C651-4E57-B3F2-A85EE3865609}" type="parTrans" cxnId="{AC6675DC-29E6-45FD-9871-63FAE8982D1A}">
      <dgm:prSet/>
      <dgm:spPr/>
      <dgm:t>
        <a:bodyPr/>
        <a:lstStyle/>
        <a:p>
          <a:pPr algn="ctr"/>
          <a:endParaRPr lang="it-IT">
            <a:latin typeface="Calibri" pitchFamily="34" charset="0"/>
            <a:cs typeface="Calibri" pitchFamily="34" charset="0"/>
          </a:endParaRPr>
        </a:p>
      </dgm:t>
    </dgm:pt>
    <dgm:pt modelId="{4830B587-054C-4837-BFAE-C4E7912F1A15}" type="sibTrans" cxnId="{AC6675DC-29E6-45FD-9871-63FAE8982D1A}">
      <dgm:prSet/>
      <dgm:spPr/>
      <dgm:t>
        <a:bodyPr/>
        <a:lstStyle/>
        <a:p>
          <a:pPr algn="ctr"/>
          <a:endParaRPr lang="it-IT">
            <a:latin typeface="Calibri" pitchFamily="34" charset="0"/>
            <a:cs typeface="Calibri" pitchFamily="34" charset="0"/>
          </a:endParaRPr>
        </a:p>
      </dgm:t>
    </dgm:pt>
    <dgm:pt modelId="{29E21DB7-C1C2-4D90-BA6E-22F0F9E774B6}">
      <dgm:prSet/>
      <dgm:spPr/>
      <dgm:t>
        <a:bodyPr/>
        <a:lstStyle/>
        <a:p>
          <a:pPr algn="ctr"/>
          <a:r>
            <a:rPr lang="it-IT" dirty="0" smtClean="0">
              <a:latin typeface="Calibri" pitchFamily="34" charset="0"/>
              <a:cs typeface="Calibri" pitchFamily="34" charset="0"/>
            </a:rPr>
            <a:t>POTERE GIUDIZIARIO</a:t>
          </a:r>
          <a:endParaRPr lang="it-IT" dirty="0">
            <a:latin typeface="Calibri" pitchFamily="34" charset="0"/>
            <a:cs typeface="Calibri" pitchFamily="34" charset="0"/>
          </a:endParaRPr>
        </a:p>
      </dgm:t>
    </dgm:pt>
    <dgm:pt modelId="{FB9CF735-A501-4641-AC5C-E1EC7D342BC7}" type="parTrans" cxnId="{89CACC85-6D88-438F-A9AF-854A3C1C01FA}">
      <dgm:prSet/>
      <dgm:spPr/>
      <dgm:t>
        <a:bodyPr/>
        <a:lstStyle/>
        <a:p>
          <a:pPr algn="ctr"/>
          <a:endParaRPr lang="it-IT">
            <a:latin typeface="Calibri" pitchFamily="34" charset="0"/>
            <a:cs typeface="Calibri" pitchFamily="34" charset="0"/>
          </a:endParaRPr>
        </a:p>
      </dgm:t>
    </dgm:pt>
    <dgm:pt modelId="{99F201BA-548C-43B0-AF6E-746BAEB72E21}" type="sibTrans" cxnId="{89CACC85-6D88-438F-A9AF-854A3C1C01FA}">
      <dgm:prSet/>
      <dgm:spPr/>
      <dgm:t>
        <a:bodyPr/>
        <a:lstStyle/>
        <a:p>
          <a:pPr algn="ctr"/>
          <a:endParaRPr lang="it-IT">
            <a:latin typeface="Calibri" pitchFamily="34" charset="0"/>
            <a:cs typeface="Calibri" pitchFamily="34" charset="0"/>
          </a:endParaRPr>
        </a:p>
      </dgm:t>
    </dgm:pt>
    <dgm:pt modelId="{D4C3972A-0733-46CB-B399-13C80AC44A73}">
      <dgm:prSet/>
      <dgm:spPr/>
      <dgm:t>
        <a:bodyPr/>
        <a:lstStyle/>
        <a:p>
          <a:pPr algn="ctr"/>
          <a:r>
            <a:rPr lang="it-IT" dirty="0" smtClean="0">
              <a:latin typeface="Calibri" pitchFamily="34" charset="0"/>
              <a:cs typeface="Calibri" pitchFamily="34" charset="0"/>
            </a:rPr>
            <a:t>MAGISTRATURA</a:t>
          </a:r>
          <a:endParaRPr lang="it-IT" dirty="0">
            <a:latin typeface="Calibri" pitchFamily="34" charset="0"/>
            <a:cs typeface="Calibri" pitchFamily="34" charset="0"/>
          </a:endParaRPr>
        </a:p>
      </dgm:t>
    </dgm:pt>
    <dgm:pt modelId="{5BCF89F0-5EB0-4CA6-B8F5-B345862CE003}" type="parTrans" cxnId="{6F0437ED-B1E9-4782-AA20-61E8B202CB7A}">
      <dgm:prSet/>
      <dgm:spPr/>
      <dgm:t>
        <a:bodyPr/>
        <a:lstStyle/>
        <a:p>
          <a:pPr algn="ctr"/>
          <a:endParaRPr lang="it-IT">
            <a:latin typeface="Calibri" pitchFamily="34" charset="0"/>
            <a:cs typeface="Calibri" pitchFamily="34" charset="0"/>
          </a:endParaRPr>
        </a:p>
      </dgm:t>
    </dgm:pt>
    <dgm:pt modelId="{D67F6335-7E7D-4D97-A398-71102F1E3569}" type="sibTrans" cxnId="{6F0437ED-B1E9-4782-AA20-61E8B202CB7A}">
      <dgm:prSet/>
      <dgm:spPr/>
      <dgm:t>
        <a:bodyPr/>
        <a:lstStyle/>
        <a:p>
          <a:pPr algn="ctr"/>
          <a:endParaRPr lang="it-IT">
            <a:latin typeface="Calibri" pitchFamily="34" charset="0"/>
            <a:cs typeface="Calibri" pitchFamily="34" charset="0"/>
          </a:endParaRPr>
        </a:p>
      </dgm:t>
    </dgm:pt>
    <dgm:pt modelId="{7BBC17BA-19B0-41CE-9217-62ECEDBC8EBD}" type="pres">
      <dgm:prSet presAssocID="{1C28928B-A219-47A6-A427-FD6AB573E765}" presName="Name0" presStyleCnt="0">
        <dgm:presLayoutVars>
          <dgm:dir/>
          <dgm:animLvl val="lvl"/>
          <dgm:resizeHandles/>
        </dgm:presLayoutVars>
      </dgm:prSet>
      <dgm:spPr/>
      <dgm:t>
        <a:bodyPr/>
        <a:lstStyle/>
        <a:p>
          <a:endParaRPr lang="it-IT"/>
        </a:p>
      </dgm:t>
    </dgm:pt>
    <dgm:pt modelId="{CB355C25-B801-4C85-991A-45775E80641F}" type="pres">
      <dgm:prSet presAssocID="{585DD498-3CBA-4BD5-9A7B-08C160F95B02}" presName="linNode" presStyleCnt="0"/>
      <dgm:spPr/>
    </dgm:pt>
    <dgm:pt modelId="{50B66476-CC74-479E-9E69-92EDE124B191}" type="pres">
      <dgm:prSet presAssocID="{585DD498-3CBA-4BD5-9A7B-08C160F95B02}" presName="parentShp" presStyleLbl="node1" presStyleIdx="0" presStyleCnt="3">
        <dgm:presLayoutVars>
          <dgm:bulletEnabled val="1"/>
        </dgm:presLayoutVars>
      </dgm:prSet>
      <dgm:spPr/>
      <dgm:t>
        <a:bodyPr/>
        <a:lstStyle/>
        <a:p>
          <a:endParaRPr lang="it-IT"/>
        </a:p>
      </dgm:t>
    </dgm:pt>
    <dgm:pt modelId="{2EB1BBC9-37C2-4D98-9530-BEC951F24551}" type="pres">
      <dgm:prSet presAssocID="{585DD498-3CBA-4BD5-9A7B-08C160F95B02}" presName="childShp" presStyleLbl="bgAccFollowNode1" presStyleIdx="0" presStyleCnt="3">
        <dgm:presLayoutVars>
          <dgm:bulletEnabled val="1"/>
        </dgm:presLayoutVars>
      </dgm:prSet>
      <dgm:spPr/>
      <dgm:t>
        <a:bodyPr/>
        <a:lstStyle/>
        <a:p>
          <a:endParaRPr lang="it-IT"/>
        </a:p>
      </dgm:t>
    </dgm:pt>
    <dgm:pt modelId="{A04F76F9-B447-4E92-B990-B470074F3EBF}" type="pres">
      <dgm:prSet presAssocID="{D42E2667-433C-47EE-A1C0-089025B84A40}" presName="spacing" presStyleCnt="0"/>
      <dgm:spPr/>
    </dgm:pt>
    <dgm:pt modelId="{6779A976-A97E-44B4-BF95-B4BF931C903F}" type="pres">
      <dgm:prSet presAssocID="{4BA42256-6A38-49BB-BF26-5EDFD9E12A27}" presName="linNode" presStyleCnt="0"/>
      <dgm:spPr/>
    </dgm:pt>
    <dgm:pt modelId="{EC9D2A7D-08EA-46FB-B420-5C2076169160}" type="pres">
      <dgm:prSet presAssocID="{4BA42256-6A38-49BB-BF26-5EDFD9E12A27}" presName="parentShp" presStyleLbl="node1" presStyleIdx="1" presStyleCnt="3">
        <dgm:presLayoutVars>
          <dgm:bulletEnabled val="1"/>
        </dgm:presLayoutVars>
      </dgm:prSet>
      <dgm:spPr/>
      <dgm:t>
        <a:bodyPr/>
        <a:lstStyle/>
        <a:p>
          <a:endParaRPr lang="it-IT"/>
        </a:p>
      </dgm:t>
    </dgm:pt>
    <dgm:pt modelId="{862AB2F9-804A-4B12-AA05-0734E8D5CE0F}" type="pres">
      <dgm:prSet presAssocID="{4BA42256-6A38-49BB-BF26-5EDFD9E12A27}" presName="childShp" presStyleLbl="bgAccFollowNode1" presStyleIdx="1" presStyleCnt="3">
        <dgm:presLayoutVars>
          <dgm:bulletEnabled val="1"/>
        </dgm:presLayoutVars>
      </dgm:prSet>
      <dgm:spPr/>
      <dgm:t>
        <a:bodyPr/>
        <a:lstStyle/>
        <a:p>
          <a:endParaRPr lang="it-IT"/>
        </a:p>
      </dgm:t>
    </dgm:pt>
    <dgm:pt modelId="{FBACA997-54E6-4F88-AA73-914E2E00AFE1}" type="pres">
      <dgm:prSet presAssocID="{CED43700-B741-4248-873B-D0AF944EDDD8}" presName="spacing" presStyleCnt="0"/>
      <dgm:spPr/>
    </dgm:pt>
    <dgm:pt modelId="{E6000071-9828-434D-84F4-CF4EF4A2FD9B}" type="pres">
      <dgm:prSet presAssocID="{29E21DB7-C1C2-4D90-BA6E-22F0F9E774B6}" presName="linNode" presStyleCnt="0"/>
      <dgm:spPr/>
    </dgm:pt>
    <dgm:pt modelId="{2E426D11-5F9D-4F1E-BCAE-3AE228C2085A}" type="pres">
      <dgm:prSet presAssocID="{29E21DB7-C1C2-4D90-BA6E-22F0F9E774B6}" presName="parentShp" presStyleLbl="node1" presStyleIdx="2" presStyleCnt="3">
        <dgm:presLayoutVars>
          <dgm:bulletEnabled val="1"/>
        </dgm:presLayoutVars>
      </dgm:prSet>
      <dgm:spPr/>
      <dgm:t>
        <a:bodyPr/>
        <a:lstStyle/>
        <a:p>
          <a:endParaRPr lang="it-IT"/>
        </a:p>
      </dgm:t>
    </dgm:pt>
    <dgm:pt modelId="{38613301-B0C6-45F6-94DD-E38AF20A5361}" type="pres">
      <dgm:prSet presAssocID="{29E21DB7-C1C2-4D90-BA6E-22F0F9E774B6}" presName="childShp" presStyleLbl="bgAccFollowNode1" presStyleIdx="2" presStyleCnt="3">
        <dgm:presLayoutVars>
          <dgm:bulletEnabled val="1"/>
        </dgm:presLayoutVars>
      </dgm:prSet>
      <dgm:spPr/>
      <dgm:t>
        <a:bodyPr/>
        <a:lstStyle/>
        <a:p>
          <a:endParaRPr lang="it-IT"/>
        </a:p>
      </dgm:t>
    </dgm:pt>
  </dgm:ptLst>
  <dgm:cxnLst>
    <dgm:cxn modelId="{E60F7262-E3A1-4E3F-96F2-F00996020B00}" srcId="{1C28928B-A219-47A6-A427-FD6AB573E765}" destId="{585DD498-3CBA-4BD5-9A7B-08C160F95B02}" srcOrd="0" destOrd="0" parTransId="{7801DADA-2BFC-422C-B382-6C7B98331A7E}" sibTransId="{D42E2667-433C-47EE-A1C0-089025B84A40}"/>
    <dgm:cxn modelId="{C6D88BE4-23F9-4AE1-91B3-E7E7F85F25E5}" type="presOf" srcId="{D4C3972A-0733-46CB-B399-13C80AC44A73}" destId="{38613301-B0C6-45F6-94DD-E38AF20A5361}" srcOrd="0" destOrd="0" presId="urn:microsoft.com/office/officeart/2005/8/layout/vList6"/>
    <dgm:cxn modelId="{89CACC85-6D88-438F-A9AF-854A3C1C01FA}" srcId="{1C28928B-A219-47A6-A427-FD6AB573E765}" destId="{29E21DB7-C1C2-4D90-BA6E-22F0F9E774B6}" srcOrd="2" destOrd="0" parTransId="{FB9CF735-A501-4641-AC5C-E1EC7D342BC7}" sibTransId="{99F201BA-548C-43B0-AF6E-746BAEB72E21}"/>
    <dgm:cxn modelId="{D7E042F5-B505-4F2E-9965-B4CF1AE5E9F4}" srcId="{585DD498-3CBA-4BD5-9A7B-08C160F95B02}" destId="{AD3CA95D-A80C-49F0-84C9-44F1E4FD5C03}" srcOrd="0" destOrd="0" parTransId="{D0697841-D35A-45E3-82CE-DA3D30B0AC71}" sibTransId="{E77B2714-AE01-4776-9234-A2523F92DFC8}"/>
    <dgm:cxn modelId="{6F0437ED-B1E9-4782-AA20-61E8B202CB7A}" srcId="{29E21DB7-C1C2-4D90-BA6E-22F0F9E774B6}" destId="{D4C3972A-0733-46CB-B399-13C80AC44A73}" srcOrd="0" destOrd="0" parTransId="{5BCF89F0-5EB0-4CA6-B8F5-B345862CE003}" sibTransId="{D67F6335-7E7D-4D97-A398-71102F1E3569}"/>
    <dgm:cxn modelId="{408BCFCC-51B5-4970-AC93-45E551DA9E2A}" srcId="{1C28928B-A219-47A6-A427-FD6AB573E765}" destId="{4BA42256-6A38-49BB-BF26-5EDFD9E12A27}" srcOrd="1" destOrd="0" parTransId="{F6A05AA0-533C-4F83-AE32-9378A416D192}" sibTransId="{CED43700-B741-4248-873B-D0AF944EDDD8}"/>
    <dgm:cxn modelId="{F7BD90F8-84C9-48CE-8532-0C7C17A0AC0A}" type="presOf" srcId="{1C28928B-A219-47A6-A427-FD6AB573E765}" destId="{7BBC17BA-19B0-41CE-9217-62ECEDBC8EBD}" srcOrd="0" destOrd="0" presId="urn:microsoft.com/office/officeart/2005/8/layout/vList6"/>
    <dgm:cxn modelId="{7F6315CE-4AFD-467A-9205-082A71C39254}" type="presOf" srcId="{585DD498-3CBA-4BD5-9A7B-08C160F95B02}" destId="{50B66476-CC74-479E-9E69-92EDE124B191}" srcOrd="0" destOrd="0" presId="urn:microsoft.com/office/officeart/2005/8/layout/vList6"/>
    <dgm:cxn modelId="{AC6675DC-29E6-45FD-9871-63FAE8982D1A}" srcId="{4BA42256-6A38-49BB-BF26-5EDFD9E12A27}" destId="{65FA71C8-DD69-4D19-85D8-4E8A6061E0A6}" srcOrd="0" destOrd="0" parTransId="{4E51BFC9-C651-4E57-B3F2-A85EE3865609}" sibTransId="{4830B587-054C-4837-BFAE-C4E7912F1A15}"/>
    <dgm:cxn modelId="{808A8D03-AA98-4446-8A2C-3F53E4E3D9EF}" type="presOf" srcId="{65FA71C8-DD69-4D19-85D8-4E8A6061E0A6}" destId="{862AB2F9-804A-4B12-AA05-0734E8D5CE0F}" srcOrd="0" destOrd="0" presId="urn:microsoft.com/office/officeart/2005/8/layout/vList6"/>
    <dgm:cxn modelId="{14FB6937-3090-4106-A660-211238B6E9E1}" type="presOf" srcId="{4BA42256-6A38-49BB-BF26-5EDFD9E12A27}" destId="{EC9D2A7D-08EA-46FB-B420-5C2076169160}" srcOrd="0" destOrd="0" presId="urn:microsoft.com/office/officeart/2005/8/layout/vList6"/>
    <dgm:cxn modelId="{F45EF1BC-DC84-45CF-8F39-ADC7847B2F3B}" type="presOf" srcId="{AD3CA95D-A80C-49F0-84C9-44F1E4FD5C03}" destId="{2EB1BBC9-37C2-4D98-9530-BEC951F24551}" srcOrd="0" destOrd="0" presId="urn:microsoft.com/office/officeart/2005/8/layout/vList6"/>
    <dgm:cxn modelId="{B2E39625-ECCC-4962-AC7F-F7C695694A8B}" type="presOf" srcId="{29E21DB7-C1C2-4D90-BA6E-22F0F9E774B6}" destId="{2E426D11-5F9D-4F1E-BCAE-3AE228C2085A}" srcOrd="0" destOrd="0" presId="urn:microsoft.com/office/officeart/2005/8/layout/vList6"/>
    <dgm:cxn modelId="{14B28BCB-6062-4BEF-9286-3673CA31EF99}" type="presParOf" srcId="{7BBC17BA-19B0-41CE-9217-62ECEDBC8EBD}" destId="{CB355C25-B801-4C85-991A-45775E80641F}" srcOrd="0" destOrd="0" presId="urn:microsoft.com/office/officeart/2005/8/layout/vList6"/>
    <dgm:cxn modelId="{C21EAE95-BE5F-4233-97FF-9FF9A4977A2E}" type="presParOf" srcId="{CB355C25-B801-4C85-991A-45775E80641F}" destId="{50B66476-CC74-479E-9E69-92EDE124B191}" srcOrd="0" destOrd="0" presId="urn:microsoft.com/office/officeart/2005/8/layout/vList6"/>
    <dgm:cxn modelId="{E5EC7F0D-A437-4E30-BAF0-5CEB001D889E}" type="presParOf" srcId="{CB355C25-B801-4C85-991A-45775E80641F}" destId="{2EB1BBC9-37C2-4D98-9530-BEC951F24551}" srcOrd="1" destOrd="0" presId="urn:microsoft.com/office/officeart/2005/8/layout/vList6"/>
    <dgm:cxn modelId="{4F0621FF-4A78-4094-90F9-CB1FFB28EE0D}" type="presParOf" srcId="{7BBC17BA-19B0-41CE-9217-62ECEDBC8EBD}" destId="{A04F76F9-B447-4E92-B990-B470074F3EBF}" srcOrd="1" destOrd="0" presId="urn:microsoft.com/office/officeart/2005/8/layout/vList6"/>
    <dgm:cxn modelId="{12CC7ECF-50C4-4155-801A-F69D6149E3BB}" type="presParOf" srcId="{7BBC17BA-19B0-41CE-9217-62ECEDBC8EBD}" destId="{6779A976-A97E-44B4-BF95-B4BF931C903F}" srcOrd="2" destOrd="0" presId="urn:microsoft.com/office/officeart/2005/8/layout/vList6"/>
    <dgm:cxn modelId="{B3BF6C82-86F2-4FA1-9178-378E221E1EA7}" type="presParOf" srcId="{6779A976-A97E-44B4-BF95-B4BF931C903F}" destId="{EC9D2A7D-08EA-46FB-B420-5C2076169160}" srcOrd="0" destOrd="0" presId="urn:microsoft.com/office/officeart/2005/8/layout/vList6"/>
    <dgm:cxn modelId="{227032AE-50DB-400C-98E1-CB822C9AD78A}" type="presParOf" srcId="{6779A976-A97E-44B4-BF95-B4BF931C903F}" destId="{862AB2F9-804A-4B12-AA05-0734E8D5CE0F}" srcOrd="1" destOrd="0" presId="urn:microsoft.com/office/officeart/2005/8/layout/vList6"/>
    <dgm:cxn modelId="{9C05388A-6403-4A20-8F93-CA1154F35E7D}" type="presParOf" srcId="{7BBC17BA-19B0-41CE-9217-62ECEDBC8EBD}" destId="{FBACA997-54E6-4F88-AA73-914E2E00AFE1}" srcOrd="3" destOrd="0" presId="urn:microsoft.com/office/officeart/2005/8/layout/vList6"/>
    <dgm:cxn modelId="{F79EB6A8-0CA8-4A7C-A176-0B88D7A3E5FD}" type="presParOf" srcId="{7BBC17BA-19B0-41CE-9217-62ECEDBC8EBD}" destId="{E6000071-9828-434D-84F4-CF4EF4A2FD9B}" srcOrd="4" destOrd="0" presId="urn:microsoft.com/office/officeart/2005/8/layout/vList6"/>
    <dgm:cxn modelId="{8964E193-8E84-443C-8E99-98EC9F7202F9}" type="presParOf" srcId="{E6000071-9828-434D-84F4-CF4EF4A2FD9B}" destId="{2E426D11-5F9D-4F1E-BCAE-3AE228C2085A}" srcOrd="0" destOrd="0" presId="urn:microsoft.com/office/officeart/2005/8/layout/vList6"/>
    <dgm:cxn modelId="{70EED741-242A-4A40-9052-112E10AA34B5}" type="presParOf" srcId="{E6000071-9828-434D-84F4-CF4EF4A2FD9B}" destId="{38613301-B0C6-45F6-94DD-E38AF20A5361}"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8" name="Titolo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it-IT" smtClean="0"/>
              <a:t>Fare clic per modificare lo stile del titolo</a:t>
            </a:r>
            <a:endParaRPr kumimoji="0" lang="en-US"/>
          </a:p>
        </p:txBody>
      </p:sp>
      <p:sp>
        <p:nvSpPr>
          <p:cNvPr id="28" name="Segnaposto data 27"/>
          <p:cNvSpPr>
            <a:spLocks noGrp="1"/>
          </p:cNvSpPr>
          <p:nvPr>
            <p:ph type="dt" sz="half" idx="10"/>
          </p:nvPr>
        </p:nvSpPr>
        <p:spPr/>
        <p:txBody>
          <a:bodyPr/>
          <a:lstStyle/>
          <a:p>
            <a:fld id="{2BABCC76-1563-4A02-9D1C-DE5A30CBDE73}" type="datetimeFigureOut">
              <a:rPr lang="it-IT" smtClean="0"/>
              <a:pPr/>
              <a:t>23/04/2021</a:t>
            </a:fld>
            <a:endParaRPr lang="it-IT"/>
          </a:p>
        </p:txBody>
      </p:sp>
      <p:sp>
        <p:nvSpPr>
          <p:cNvPr id="17" name="Segnaposto piè di pagina 16"/>
          <p:cNvSpPr>
            <a:spLocks noGrp="1"/>
          </p:cNvSpPr>
          <p:nvPr>
            <p:ph type="ftr" sz="quarter" idx="11"/>
          </p:nvPr>
        </p:nvSpPr>
        <p:spPr/>
        <p:txBody>
          <a:bodyPr/>
          <a:lstStyle/>
          <a:p>
            <a:endParaRPr lang="it-IT"/>
          </a:p>
        </p:txBody>
      </p:sp>
      <p:sp>
        <p:nvSpPr>
          <p:cNvPr id="29" name="Segnaposto numero diapositiva 28"/>
          <p:cNvSpPr>
            <a:spLocks noGrp="1"/>
          </p:cNvSpPr>
          <p:nvPr>
            <p:ph type="sldNum" sz="quarter" idx="12"/>
          </p:nvPr>
        </p:nvSpPr>
        <p:spPr/>
        <p:txBody>
          <a:bodyPr/>
          <a:lstStyle/>
          <a:p>
            <a:fld id="{672D1A07-D2CA-4DAC-B768-22D68EDB9408}" type="slidenum">
              <a:rPr lang="it-IT" smtClean="0"/>
              <a:pPr/>
              <a:t>‹N›</a:t>
            </a:fld>
            <a:endParaRPr lang="it-IT"/>
          </a:p>
        </p:txBody>
      </p:sp>
      <p:sp>
        <p:nvSpPr>
          <p:cNvPr id="9" name="Sottotitolo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Tree>
  </p:cSld>
  <p:clrMapOvr>
    <a:masterClrMapping/>
  </p:clrMapOvr>
  <p:transition spd="med">
    <p:diamond/>
    <p:sndAc>
      <p:stSnd>
        <p:snd r:embed="rId1" name="voltage.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2BABCC76-1563-4A02-9D1C-DE5A30CBDE73}" type="datetimeFigureOut">
              <a:rPr lang="it-IT" smtClean="0"/>
              <a:pPr/>
              <a:t>23/04/2021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72D1A07-D2CA-4DAC-B768-22D68EDB9408}" type="slidenum">
              <a:rPr lang="it-IT" smtClean="0"/>
              <a:pPr/>
              <a:t>‹N›</a:t>
            </a:fld>
            <a:endParaRPr lang="it-IT"/>
          </a:p>
        </p:txBody>
      </p:sp>
    </p:spTree>
  </p:cSld>
  <p:clrMapOvr>
    <a:masterClrMapping/>
  </p:clrMapOvr>
  <p:transition spd="med">
    <p:diamond/>
    <p:sndAc>
      <p:stSnd>
        <p:snd r:embed="rId1" name="voltage.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2BABCC76-1563-4A02-9D1C-DE5A30CBDE73}" type="datetimeFigureOut">
              <a:rPr lang="it-IT" smtClean="0"/>
              <a:pPr/>
              <a:t>23/04/2021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72D1A07-D2CA-4DAC-B768-22D68EDB9408}" type="slidenum">
              <a:rPr lang="it-IT" smtClean="0"/>
              <a:pPr/>
              <a:t>‹N›</a:t>
            </a:fld>
            <a:endParaRPr lang="it-IT"/>
          </a:p>
        </p:txBody>
      </p:sp>
    </p:spTree>
  </p:cSld>
  <p:clrMapOvr>
    <a:masterClrMapping/>
  </p:clrMapOvr>
  <p:transition spd="med">
    <p:diamond/>
    <p:sndAc>
      <p:stSnd>
        <p:snd r:embed="rId1" name="voltag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2BABCC76-1563-4A02-9D1C-DE5A30CBDE73}" type="datetimeFigureOut">
              <a:rPr lang="it-IT" smtClean="0"/>
              <a:pPr/>
              <a:t>23/04/2021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72D1A07-D2CA-4DAC-B768-22D68EDB9408}" type="slidenum">
              <a:rPr lang="it-IT" smtClean="0"/>
              <a:pPr/>
              <a:t>‹N›</a:t>
            </a:fld>
            <a:endParaRPr lang="it-IT"/>
          </a:p>
        </p:txBody>
      </p:sp>
    </p:spTree>
  </p:cSld>
  <p:clrMapOvr>
    <a:masterClrMapping/>
  </p:clrMapOvr>
  <p:transition spd="med">
    <p:diamond/>
    <p:sndAc>
      <p:stSnd>
        <p:snd r:embed="rId1" name="voltage.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2BABCC76-1563-4A02-9D1C-DE5A30CBDE73}" type="datetimeFigureOut">
              <a:rPr lang="it-IT" smtClean="0"/>
              <a:pPr/>
              <a:t>23/04/2021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a:xfrm>
            <a:off x="7924800" y="6416675"/>
            <a:ext cx="762000" cy="365125"/>
          </a:xfrm>
        </p:spPr>
        <p:txBody>
          <a:bodyPr/>
          <a:lstStyle/>
          <a:p>
            <a:fld id="{672D1A07-D2CA-4DAC-B768-22D68EDB9408}" type="slidenum">
              <a:rPr lang="it-IT" smtClean="0"/>
              <a:pPr/>
              <a:t>‹N›</a:t>
            </a:fld>
            <a:endParaRPr lang="it-IT"/>
          </a:p>
        </p:txBody>
      </p:sp>
    </p:spTree>
  </p:cSld>
  <p:clrMapOvr>
    <a:masterClrMapping/>
  </p:clrMapOvr>
  <p:transition spd="med">
    <p:diamond/>
    <p:sndAc>
      <p:stSnd>
        <p:snd r:embed="rId1" name="voltage.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2BABCC76-1563-4A02-9D1C-DE5A30CBDE73}" type="datetimeFigureOut">
              <a:rPr lang="it-IT" smtClean="0"/>
              <a:pPr/>
              <a:t>23/04/2021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72D1A07-D2CA-4DAC-B768-22D68EDB9408}" type="slidenum">
              <a:rPr lang="it-IT" smtClean="0"/>
              <a:pPr/>
              <a:t>‹N›</a:t>
            </a:fld>
            <a:endParaRPr lang="it-IT"/>
          </a:p>
        </p:txBody>
      </p:sp>
    </p:spTree>
  </p:cSld>
  <p:clrMapOvr>
    <a:masterClrMapping/>
  </p:clrMapOvr>
  <p:transition spd="med">
    <p:diamond/>
    <p:sndAc>
      <p:stSnd>
        <p:snd r:embed="rId1" name="voltage.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2BABCC76-1563-4A02-9D1C-DE5A30CBDE73}" type="datetimeFigureOut">
              <a:rPr lang="it-IT" smtClean="0"/>
              <a:pPr/>
              <a:t>23/04/2021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72D1A07-D2CA-4DAC-B768-22D68EDB9408}" type="slidenum">
              <a:rPr lang="it-IT" smtClean="0"/>
              <a:pPr/>
              <a:t>‹N›</a:t>
            </a:fld>
            <a:endParaRPr lang="it-IT"/>
          </a:p>
        </p:txBody>
      </p:sp>
    </p:spTree>
  </p:cSld>
  <p:clrMapOvr>
    <a:masterClrMapping/>
  </p:clrMapOvr>
  <p:transition spd="med">
    <p:diamond/>
    <p:sndAc>
      <p:stSnd>
        <p:snd r:embed="rId1" name="voltage.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2BABCC76-1563-4A02-9D1C-DE5A30CBDE73}" type="datetimeFigureOut">
              <a:rPr lang="it-IT" smtClean="0"/>
              <a:pPr/>
              <a:t>23/04/2021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72D1A07-D2CA-4DAC-B768-22D68EDB9408}" type="slidenum">
              <a:rPr lang="it-IT" smtClean="0"/>
              <a:pPr/>
              <a:t>‹N›</a:t>
            </a:fld>
            <a:endParaRPr lang="it-IT"/>
          </a:p>
        </p:txBody>
      </p:sp>
    </p:spTree>
  </p:cSld>
  <p:clrMapOvr>
    <a:masterClrMapping/>
  </p:clrMapOvr>
  <p:transition spd="med">
    <p:diamond/>
    <p:sndAc>
      <p:stSnd>
        <p:snd r:embed="rId1" name="voltage.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BABCC76-1563-4A02-9D1C-DE5A30CBDE73}" type="datetimeFigureOut">
              <a:rPr lang="it-IT" smtClean="0"/>
              <a:pPr/>
              <a:t>23/04/2021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72D1A07-D2CA-4DAC-B768-22D68EDB9408}" type="slidenum">
              <a:rPr lang="it-IT" smtClean="0"/>
              <a:pPr/>
              <a:t>‹N›</a:t>
            </a:fld>
            <a:endParaRPr lang="it-IT"/>
          </a:p>
        </p:txBody>
      </p:sp>
    </p:spTree>
  </p:cSld>
  <p:clrMapOvr>
    <a:masterClrMapping/>
  </p:clrMapOvr>
  <p:transition spd="med">
    <p:diamond/>
    <p:sndAc>
      <p:stSnd>
        <p:snd r:embed="rId1" name="voltage.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2BABCC76-1563-4A02-9D1C-DE5A30CBDE73}" type="datetimeFigureOut">
              <a:rPr lang="it-IT" smtClean="0"/>
              <a:pPr/>
              <a:t>23/04/2021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72D1A07-D2CA-4DAC-B768-22D68EDB9408}" type="slidenum">
              <a:rPr lang="it-IT" smtClean="0"/>
              <a:pPr/>
              <a:t>‹N›</a:t>
            </a:fld>
            <a:endParaRPr lang="it-IT"/>
          </a:p>
        </p:txBody>
      </p:sp>
    </p:spTree>
  </p:cSld>
  <p:clrMapOvr>
    <a:masterClrMapping/>
  </p:clrMapOvr>
  <p:transition spd="med">
    <p:diamond/>
    <p:sndAc>
      <p:stSnd>
        <p:snd r:embed="rId1" name="voltage.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it-IT" smtClean="0">
                <a:solidFill>
                  <a:schemeClr val="lt1"/>
                </a:solidFill>
                <a:latin typeface="+mn-lt"/>
                <a:ea typeface="+mn-ea"/>
                <a:cs typeface="+mn-cs"/>
              </a:rPr>
              <a:t>Fare clic sull'icona per inserire un'immagine</a:t>
            </a:r>
            <a:endParaRPr kumimoji="0" lang="en-US" dirty="0">
              <a:solidFill>
                <a:schemeClr val="lt1"/>
              </a:solidFill>
              <a:latin typeface="+mn-lt"/>
              <a:ea typeface="+mn-ea"/>
              <a:cs typeface="+mn-cs"/>
            </a:endParaRPr>
          </a:p>
        </p:txBody>
      </p:sp>
      <p:sp>
        <p:nvSpPr>
          <p:cNvPr id="4" name="Segnaposto testo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2BABCC76-1563-4A02-9D1C-DE5A30CBDE73}" type="datetimeFigureOut">
              <a:rPr lang="it-IT" smtClean="0"/>
              <a:pPr/>
              <a:t>23/04/2021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72D1A07-D2CA-4DAC-B768-22D68EDB9408}" type="slidenum">
              <a:rPr lang="it-IT" smtClean="0"/>
              <a:pPr/>
              <a:t>‹N›</a:t>
            </a:fld>
            <a:endParaRPr lang="it-IT"/>
          </a:p>
        </p:txBody>
      </p:sp>
    </p:spTree>
  </p:cSld>
  <p:clrMapOvr>
    <a:masterClrMapping/>
  </p:clrMapOvr>
  <p:transition spd="med">
    <p:diamond/>
    <p:sndAc>
      <p:stSnd>
        <p:snd r:embed="rId1" name="voltage.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BABCC76-1563-4A02-9D1C-DE5A30CBDE73}" type="datetimeFigureOut">
              <a:rPr lang="it-IT" smtClean="0"/>
              <a:pPr/>
              <a:t>23/04/2021</a:t>
            </a:fld>
            <a:endParaRPr lang="it-IT"/>
          </a:p>
        </p:txBody>
      </p:sp>
      <p:sp>
        <p:nvSpPr>
          <p:cNvPr id="3" name="Segnaposto piè di pagina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it-IT"/>
          </a:p>
        </p:txBody>
      </p:sp>
      <p:sp>
        <p:nvSpPr>
          <p:cNvPr id="23" name="Segnaposto numero diapositiva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72D1A07-D2CA-4DAC-B768-22D68EDB9408}"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diamond/>
    <p:sndAc>
      <p:stSnd>
        <p:snd r:embed="rId13" name="voltage.wav"/>
      </p:stSnd>
    </p:sndAc>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43042" y="1428736"/>
            <a:ext cx="5786478" cy="2585323"/>
          </a:xfrm>
          <a:prstGeom prst="rect">
            <a:avLst/>
          </a:prstGeom>
          <a:noFill/>
        </p:spPr>
        <p:txBody>
          <a:bodyPr wrap="square" rtlCol="0">
            <a:spAutoFit/>
          </a:bodyPr>
          <a:lstStyle/>
          <a:p>
            <a:pPr algn="ctr"/>
            <a:r>
              <a:rPr lang="it-IT" sz="5400" b="1" dirty="0" smtClean="0">
                <a:solidFill>
                  <a:srgbClr val="002060"/>
                </a:solidFill>
                <a:effectLst>
                  <a:outerShdw blurRad="38100" dist="38100" dir="2700000" algn="tl">
                    <a:srgbClr val="000000">
                      <a:alpha val="43137"/>
                    </a:srgbClr>
                  </a:outerShdw>
                </a:effectLst>
              </a:rPr>
              <a:t>LA COSTITUZIONE ITALIANA</a:t>
            </a:r>
            <a:endParaRPr lang="it-IT" sz="5400" b="1" dirty="0">
              <a:solidFill>
                <a:srgbClr val="002060"/>
              </a:solidFill>
              <a:effectLst>
                <a:outerShdw blurRad="38100" dist="38100" dir="2700000" algn="tl">
                  <a:srgbClr val="000000">
                    <a:alpha val="43137"/>
                  </a:srgbClr>
                </a:outerShdw>
              </a:effectLst>
            </a:endParaRPr>
          </a:p>
        </p:txBody>
      </p:sp>
    </p:spTree>
  </p:cSld>
  <p:clrMapOvr>
    <a:masterClrMapping/>
  </p:clrMapOvr>
  <p:transition spd="med">
    <p:diamond/>
    <p:sndAc>
      <p:stSnd>
        <p:snd r:embed="rId2" name="voltage.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Text Box 4"/>
          <p:cNvSpPr txBox="1">
            <a:spLocks noChangeArrowheads="1"/>
          </p:cNvSpPr>
          <p:nvPr/>
        </p:nvSpPr>
        <p:spPr bwMode="auto">
          <a:xfrm>
            <a:off x="0" y="0"/>
            <a:ext cx="9144000" cy="431801"/>
          </a:xfrm>
          <a:prstGeom prst="rect">
            <a:avLst/>
          </a:prstGeom>
          <a:solidFill>
            <a:schemeClr val="bg2">
              <a:lumMod val="40000"/>
              <a:lumOff val="60000"/>
            </a:schemeClr>
          </a:solidFill>
          <a:ln>
            <a:noFill/>
          </a:ln>
        </p:spPr>
        <p:txBody>
          <a:bodyPr>
            <a:spAutoFit/>
          </a:bodyPr>
          <a:lstStyle>
            <a:lvl1pPr eaLnBrk="0" hangingPunct="0">
              <a:defRPr sz="2200" u="sng">
                <a:solidFill>
                  <a:schemeClr val="tx1"/>
                </a:solidFill>
                <a:latin typeface="Verdana" pitchFamily="34" charset="0"/>
                <a:ea typeface="ＭＳ Ｐゴシック" pitchFamily="34" charset="-128"/>
              </a:defRPr>
            </a:lvl1pPr>
            <a:lvl2pPr marL="742950" indent="-285750" eaLnBrk="0" hangingPunct="0">
              <a:defRPr sz="2200" u="sng">
                <a:solidFill>
                  <a:schemeClr val="tx1"/>
                </a:solidFill>
                <a:latin typeface="Verdana" pitchFamily="34" charset="0"/>
                <a:ea typeface="ＭＳ Ｐゴシック" pitchFamily="34" charset="-128"/>
              </a:defRPr>
            </a:lvl2pPr>
            <a:lvl3pPr marL="1143000" indent="-228600" eaLnBrk="0" hangingPunct="0">
              <a:defRPr sz="2200" u="sng">
                <a:solidFill>
                  <a:schemeClr val="tx1"/>
                </a:solidFill>
                <a:latin typeface="Verdana" pitchFamily="34" charset="0"/>
                <a:ea typeface="ＭＳ Ｐゴシック" pitchFamily="34" charset="-128"/>
              </a:defRPr>
            </a:lvl3pPr>
            <a:lvl4pPr marL="1600200" indent="-228600" eaLnBrk="0" hangingPunct="0">
              <a:defRPr sz="2200" u="sng">
                <a:solidFill>
                  <a:schemeClr val="tx1"/>
                </a:solidFill>
                <a:latin typeface="Verdana" pitchFamily="34" charset="0"/>
                <a:ea typeface="ＭＳ Ｐゴシック" pitchFamily="34" charset="-128"/>
              </a:defRPr>
            </a:lvl4pPr>
            <a:lvl5pPr marL="2057400" indent="-228600" eaLnBrk="0" hangingPunct="0">
              <a:defRPr sz="2200" u="sng">
                <a:solidFill>
                  <a:schemeClr val="tx1"/>
                </a:solidFill>
                <a:latin typeface="Verdana" pitchFamily="34" charset="0"/>
                <a:ea typeface="ＭＳ Ｐゴシック" pitchFamily="34" charset="-128"/>
              </a:defRPr>
            </a:lvl5pPr>
            <a:lvl6pPr marL="25146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6pPr>
            <a:lvl7pPr marL="29718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7pPr>
            <a:lvl8pPr marL="34290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8pPr>
            <a:lvl9pPr marL="38862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9pPr>
          </a:lstStyle>
          <a:p>
            <a:pPr algn="ctr" eaLnBrk="1" hangingPunct="1">
              <a:buFontTx/>
              <a:buNone/>
              <a:defRPr/>
            </a:pPr>
            <a:r>
              <a:rPr lang="it-IT" b="1" u="none" dirty="0" smtClean="0"/>
              <a:t>2 giugno 1946: il giorno del primo voto delle donne </a:t>
            </a:r>
          </a:p>
        </p:txBody>
      </p:sp>
      <p:cxnSp>
        <p:nvCxnSpPr>
          <p:cNvPr id="23556" name="Connettore 4 28672"/>
          <p:cNvCxnSpPr>
            <a:cxnSpLocks noChangeShapeType="1"/>
          </p:cNvCxnSpPr>
          <p:nvPr/>
        </p:nvCxnSpPr>
        <p:spPr bwMode="auto">
          <a:xfrm rot="10800000" flipV="1">
            <a:off x="3433763" y="1084263"/>
            <a:ext cx="201612" cy="12700"/>
          </a:xfrm>
          <a:prstGeom prst="bentConnector3">
            <a:avLst>
              <a:gd name="adj1" fmla="val -1068852"/>
            </a:avLst>
          </a:prstGeom>
          <a:noFill/>
          <a:ln w="9525">
            <a:noFill/>
            <a:round/>
            <a:headEnd/>
            <a:tailEnd/>
          </a:ln>
        </p:spPr>
      </p:cxnSp>
      <p:sp>
        <p:nvSpPr>
          <p:cNvPr id="22536" name="Text Box 15"/>
          <p:cNvSpPr txBox="1">
            <a:spLocks noChangeArrowheads="1"/>
          </p:cNvSpPr>
          <p:nvPr/>
        </p:nvSpPr>
        <p:spPr bwMode="auto">
          <a:xfrm>
            <a:off x="0" y="476250"/>
            <a:ext cx="9144000" cy="2801938"/>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pAutoFit/>
          </a:bodyPr>
          <a:lstStyle>
            <a:lvl1pPr eaLnBrk="0" hangingPunct="0">
              <a:defRPr sz="2200" u="sng">
                <a:solidFill>
                  <a:schemeClr val="tx1"/>
                </a:solidFill>
                <a:latin typeface="Verdana" pitchFamily="34" charset="0"/>
                <a:ea typeface="ＭＳ Ｐゴシック" pitchFamily="34" charset="-128"/>
              </a:defRPr>
            </a:lvl1pPr>
            <a:lvl2pPr marL="742950" indent="-285750" eaLnBrk="0" hangingPunct="0">
              <a:defRPr sz="2200" u="sng">
                <a:solidFill>
                  <a:schemeClr val="tx1"/>
                </a:solidFill>
                <a:latin typeface="Verdana" pitchFamily="34" charset="0"/>
                <a:ea typeface="ＭＳ Ｐゴシック" pitchFamily="34" charset="-128"/>
              </a:defRPr>
            </a:lvl2pPr>
            <a:lvl3pPr marL="1143000" indent="-228600" eaLnBrk="0" hangingPunct="0">
              <a:defRPr sz="2200" u="sng">
                <a:solidFill>
                  <a:schemeClr val="tx1"/>
                </a:solidFill>
                <a:latin typeface="Verdana" pitchFamily="34" charset="0"/>
                <a:ea typeface="ＭＳ Ｐゴシック" pitchFamily="34" charset="-128"/>
              </a:defRPr>
            </a:lvl3pPr>
            <a:lvl4pPr marL="1600200" indent="-228600" eaLnBrk="0" hangingPunct="0">
              <a:defRPr sz="2200" u="sng">
                <a:solidFill>
                  <a:schemeClr val="tx1"/>
                </a:solidFill>
                <a:latin typeface="Verdana" pitchFamily="34" charset="0"/>
                <a:ea typeface="ＭＳ Ｐゴシック" pitchFamily="34" charset="-128"/>
              </a:defRPr>
            </a:lvl4pPr>
            <a:lvl5pPr marL="2057400" indent="-228600" eaLnBrk="0" hangingPunct="0">
              <a:defRPr sz="2200" u="sng">
                <a:solidFill>
                  <a:schemeClr val="tx1"/>
                </a:solidFill>
                <a:latin typeface="Verdana" pitchFamily="34" charset="0"/>
                <a:ea typeface="ＭＳ Ｐゴシック" pitchFamily="34" charset="-128"/>
              </a:defRPr>
            </a:lvl5pPr>
            <a:lvl6pPr marL="25146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6pPr>
            <a:lvl7pPr marL="29718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7pPr>
            <a:lvl8pPr marL="34290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8pPr>
            <a:lvl9pPr marL="38862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9pPr>
          </a:lstStyle>
          <a:p>
            <a:pPr marL="285750" indent="-285750" algn="l">
              <a:defRPr/>
            </a:pPr>
            <a:r>
              <a:rPr lang="it-IT" sz="1600" u="none" dirty="0" smtClean="0"/>
              <a:t>Le donne avevano già partecipato al suffragio amministrativo del marzo ma, nell’immaginario collettivo, </a:t>
            </a:r>
            <a:r>
              <a:rPr lang="it-IT" sz="1600" b="1" u="none" dirty="0" smtClean="0"/>
              <a:t>la data epocale rimane quella del 2 Giugno 1946</a:t>
            </a:r>
            <a:r>
              <a:rPr lang="it-IT" sz="1600" u="none" dirty="0" smtClean="0"/>
              <a:t>, data delle prime elezioni politiche generali dopo la liberazione.</a:t>
            </a:r>
          </a:p>
          <a:p>
            <a:pPr marL="285750" indent="-285750" algn="l">
              <a:defRPr/>
            </a:pPr>
            <a:r>
              <a:rPr lang="it-IT" sz="1600" u="none" dirty="0" smtClean="0"/>
              <a:t>La concessione del diritto di voto rappresentò quasi </a:t>
            </a:r>
            <a:r>
              <a:rPr lang="it-IT" sz="1600" b="1" u="none" dirty="0" smtClean="0"/>
              <a:t>un atto dovuto </a:t>
            </a:r>
            <a:r>
              <a:rPr lang="it-IT" sz="1600" u="none" dirty="0" smtClean="0"/>
              <a:t>dopo una lunga rivendicazione e la crescente femminilizzazione della società italiana</a:t>
            </a:r>
          </a:p>
          <a:p>
            <a:pPr marL="285750" indent="-285750" algn="l">
              <a:defRPr/>
            </a:pPr>
            <a:r>
              <a:rPr lang="it-IT" sz="1600" u="none" dirty="0" smtClean="0"/>
              <a:t>Le donne, dopo aver partecipato alla guerra e alla Resistenza,  stavano emergendo come </a:t>
            </a:r>
            <a:r>
              <a:rPr lang="it-IT" sz="1600" b="1" u="none" dirty="0" smtClean="0"/>
              <a:t>uno dei soggetti principali della ricostruzione e della vita politica </a:t>
            </a:r>
            <a:r>
              <a:rPr lang="it-IT" sz="1600" u="none" dirty="0" smtClean="0"/>
              <a:t>e non sarebbe stato agevole contenerle entro i binari di comportamenti eccessivamente rigidi, soprattutto dopo essere state </a:t>
            </a:r>
            <a:r>
              <a:rPr lang="it-IT" sz="1600" b="1" u="none" dirty="0" smtClean="0"/>
              <a:t>elevate al rango di cittadine</a:t>
            </a:r>
            <a:r>
              <a:rPr lang="it-IT" sz="1600" u="none" dirty="0" smtClean="0"/>
              <a:t>.</a:t>
            </a:r>
          </a:p>
        </p:txBody>
      </p:sp>
      <p:sp>
        <p:nvSpPr>
          <p:cNvPr id="10" name="Text Box 15"/>
          <p:cNvSpPr txBox="1">
            <a:spLocks noChangeArrowheads="1"/>
          </p:cNvSpPr>
          <p:nvPr/>
        </p:nvSpPr>
        <p:spPr bwMode="auto">
          <a:xfrm>
            <a:off x="0" y="3429000"/>
            <a:ext cx="9090025" cy="321627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lvl1pPr eaLnBrk="0" hangingPunct="0">
              <a:defRPr sz="2200" u="sng">
                <a:solidFill>
                  <a:schemeClr val="tx1"/>
                </a:solidFill>
                <a:latin typeface="Verdana" pitchFamily="34" charset="0"/>
                <a:ea typeface="ＭＳ Ｐゴシック" pitchFamily="34" charset="-128"/>
              </a:defRPr>
            </a:lvl1pPr>
            <a:lvl2pPr marL="742950" indent="-285750" eaLnBrk="0" hangingPunct="0">
              <a:defRPr sz="2200" u="sng">
                <a:solidFill>
                  <a:schemeClr val="tx1"/>
                </a:solidFill>
                <a:latin typeface="Verdana" pitchFamily="34" charset="0"/>
                <a:ea typeface="ＭＳ Ｐゴシック" pitchFamily="34" charset="-128"/>
              </a:defRPr>
            </a:lvl2pPr>
            <a:lvl3pPr marL="1143000" indent="-228600" eaLnBrk="0" hangingPunct="0">
              <a:defRPr sz="2200" u="sng">
                <a:solidFill>
                  <a:schemeClr val="tx1"/>
                </a:solidFill>
                <a:latin typeface="Verdana" pitchFamily="34" charset="0"/>
                <a:ea typeface="ＭＳ Ｐゴシック" pitchFamily="34" charset="-128"/>
              </a:defRPr>
            </a:lvl3pPr>
            <a:lvl4pPr marL="1600200" indent="-228600" eaLnBrk="0" hangingPunct="0">
              <a:defRPr sz="2200" u="sng">
                <a:solidFill>
                  <a:schemeClr val="tx1"/>
                </a:solidFill>
                <a:latin typeface="Verdana" pitchFamily="34" charset="0"/>
                <a:ea typeface="ＭＳ Ｐゴシック" pitchFamily="34" charset="-128"/>
              </a:defRPr>
            </a:lvl4pPr>
            <a:lvl5pPr marL="2057400" indent="-228600" eaLnBrk="0" hangingPunct="0">
              <a:defRPr sz="2200" u="sng">
                <a:solidFill>
                  <a:schemeClr val="tx1"/>
                </a:solidFill>
                <a:latin typeface="Verdana" pitchFamily="34" charset="0"/>
                <a:ea typeface="ＭＳ Ｐゴシック" pitchFamily="34" charset="-128"/>
              </a:defRPr>
            </a:lvl5pPr>
            <a:lvl6pPr marL="25146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6pPr>
            <a:lvl7pPr marL="29718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7pPr>
            <a:lvl8pPr marL="34290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8pPr>
            <a:lvl9pPr marL="38862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9pPr>
          </a:lstStyle>
          <a:p>
            <a:pPr marL="285750" indent="-285750" algn="l" eaLnBrk="1" hangingPunct="1">
              <a:defRPr/>
            </a:pPr>
            <a:r>
              <a:rPr lang="it-IT" sz="1400" u="none" dirty="0" smtClean="0"/>
              <a:t>Dopo un’attesa interminabile, costellata di vane illusioni e false promesse, il </a:t>
            </a:r>
            <a:r>
              <a:rPr lang="it-IT" sz="1400" b="1" u="none" dirty="0" smtClean="0"/>
              <a:t>1° Febbraio 1945</a:t>
            </a:r>
            <a:r>
              <a:rPr lang="it-IT" sz="1400" u="none" dirty="0" smtClean="0"/>
              <a:t> verrà il </a:t>
            </a:r>
            <a:r>
              <a:rPr lang="it-IT" sz="1400" b="1" u="none" dirty="0" smtClean="0"/>
              <a:t>Decreto per il voto alle donne</a:t>
            </a:r>
            <a:r>
              <a:rPr lang="it-IT" sz="1400" u="none" dirty="0" smtClean="0"/>
              <a:t>: «Il diritto di voto è esteso alle donne che si trovino nelle condizioni previste dagli articoli 1 e 2 del testo unico della legge elettorale politica, approvato con Regio decreto 2 settembre 1919, n. 1495», che già ordinava ai comuni di compilare delle nuove liste elettorali femminili da tenere distinte rispetto a quelle maschili.</a:t>
            </a:r>
          </a:p>
          <a:p>
            <a:pPr marL="285750" indent="-285750" algn="l" eaLnBrk="1" hangingPunct="1">
              <a:defRPr/>
            </a:pPr>
            <a:r>
              <a:rPr lang="it-IT" sz="1400" u="none" dirty="0" smtClean="0"/>
              <a:t>Le amministrative del Marzo 1946 registrarono una partecipazione elevatissima delle donne, molte delle quali furono anche elette: 2.000 divennero consigliere comunali</a:t>
            </a:r>
          </a:p>
          <a:p>
            <a:pPr marL="285750" indent="-285750" algn="l" eaLnBrk="1" hangingPunct="1">
              <a:defRPr/>
            </a:pPr>
            <a:r>
              <a:rPr lang="it-IT" sz="1400" u="none" dirty="0" smtClean="0"/>
              <a:t>Rita Montagnana commentò così i risultati del voto amministrativo su «Noi Donne»: «</a:t>
            </a:r>
            <a:r>
              <a:rPr lang="it-IT" sz="1400" b="1" u="none" dirty="0" smtClean="0"/>
              <a:t>Le donne sono accorse numerose alle urne</a:t>
            </a:r>
            <a:r>
              <a:rPr lang="it-IT" sz="1400" u="none" dirty="0" smtClean="0"/>
              <a:t>, nelle città e nei villaggi </a:t>
            </a:r>
            <a:r>
              <a:rPr lang="it-IT" sz="1400" b="1" u="none" dirty="0" smtClean="0"/>
              <a:t>ed hanno votato </a:t>
            </a:r>
            <a:r>
              <a:rPr lang="it-IT" sz="1400" u="none" dirty="0" smtClean="0"/>
              <a:t>come noi prevedevamo, come le abbiamo esortate a fare, </a:t>
            </a:r>
            <a:r>
              <a:rPr lang="it-IT" sz="1400" b="1" u="none" dirty="0" smtClean="0"/>
              <a:t>per i partiti del CLN</a:t>
            </a:r>
            <a:r>
              <a:rPr lang="it-IT" sz="1400" u="none" dirty="0" smtClean="0"/>
              <a:t>, per i partiti repubblicani, democratici, </a:t>
            </a:r>
            <a:r>
              <a:rPr lang="it-IT" sz="1400" b="1" u="none" dirty="0" smtClean="0"/>
              <a:t>e non come molti speravano per la reazione e per i qualunquisti»</a:t>
            </a:r>
          </a:p>
          <a:p>
            <a:pPr marL="285750" indent="-285750" algn="l" eaLnBrk="1" hangingPunct="1">
              <a:defRPr/>
            </a:pPr>
            <a:endParaRPr lang="it-IT" sz="1400" u="none" dirty="0" smtClean="0"/>
          </a:p>
        </p:txBody>
      </p:sp>
    </p:spTree>
  </p:cSld>
  <p:clrMapOvr>
    <a:masterClrMapping/>
  </p:clrMapOvr>
  <p:transition spd="med">
    <p:diamond/>
    <p:sndAc>
      <p:stSnd>
        <p:snd r:embed="rId2" name="voltage.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sldNum" sz="quarter" idx="12"/>
          </p:nvPr>
        </p:nvSpPr>
        <p:spPr>
          <a:noFill/>
        </p:spPr>
        <p:txBody>
          <a:bodyPr/>
          <a:lstStyle/>
          <a:p>
            <a:fld id="{A9F6A418-0EEE-4FB1-A82F-508D00919C3F}" type="slidenum">
              <a:rPr lang="it-IT" smtClean="0"/>
              <a:pPr/>
              <a:t>11</a:t>
            </a:fld>
            <a:endParaRPr lang="it-IT" smtClean="0"/>
          </a:p>
        </p:txBody>
      </p:sp>
      <p:sp>
        <p:nvSpPr>
          <p:cNvPr id="22534" name="Text Box 4"/>
          <p:cNvSpPr txBox="1">
            <a:spLocks noChangeArrowheads="1"/>
          </p:cNvSpPr>
          <p:nvPr/>
        </p:nvSpPr>
        <p:spPr bwMode="auto">
          <a:xfrm>
            <a:off x="0" y="0"/>
            <a:ext cx="9144000" cy="431801"/>
          </a:xfrm>
          <a:prstGeom prst="rect">
            <a:avLst/>
          </a:prstGeom>
          <a:solidFill>
            <a:schemeClr val="bg2">
              <a:lumMod val="40000"/>
              <a:lumOff val="60000"/>
            </a:schemeClr>
          </a:solidFill>
          <a:ln>
            <a:noFill/>
          </a:ln>
        </p:spPr>
        <p:txBody>
          <a:bodyPr>
            <a:spAutoFit/>
          </a:bodyPr>
          <a:lstStyle>
            <a:lvl1pPr eaLnBrk="0" hangingPunct="0">
              <a:defRPr sz="2200" u="sng">
                <a:solidFill>
                  <a:schemeClr val="tx1"/>
                </a:solidFill>
                <a:latin typeface="Verdana" pitchFamily="34" charset="0"/>
                <a:ea typeface="ＭＳ Ｐゴシック" pitchFamily="34" charset="-128"/>
              </a:defRPr>
            </a:lvl1pPr>
            <a:lvl2pPr marL="742950" indent="-285750" eaLnBrk="0" hangingPunct="0">
              <a:defRPr sz="2200" u="sng">
                <a:solidFill>
                  <a:schemeClr val="tx1"/>
                </a:solidFill>
                <a:latin typeface="Verdana" pitchFamily="34" charset="0"/>
                <a:ea typeface="ＭＳ Ｐゴシック" pitchFamily="34" charset="-128"/>
              </a:defRPr>
            </a:lvl2pPr>
            <a:lvl3pPr marL="1143000" indent="-228600" eaLnBrk="0" hangingPunct="0">
              <a:defRPr sz="2200" u="sng">
                <a:solidFill>
                  <a:schemeClr val="tx1"/>
                </a:solidFill>
                <a:latin typeface="Verdana" pitchFamily="34" charset="0"/>
                <a:ea typeface="ＭＳ Ｐゴシック" pitchFamily="34" charset="-128"/>
              </a:defRPr>
            </a:lvl3pPr>
            <a:lvl4pPr marL="1600200" indent="-228600" eaLnBrk="0" hangingPunct="0">
              <a:defRPr sz="2200" u="sng">
                <a:solidFill>
                  <a:schemeClr val="tx1"/>
                </a:solidFill>
                <a:latin typeface="Verdana" pitchFamily="34" charset="0"/>
                <a:ea typeface="ＭＳ Ｐゴシック" pitchFamily="34" charset="-128"/>
              </a:defRPr>
            </a:lvl4pPr>
            <a:lvl5pPr marL="2057400" indent="-228600" eaLnBrk="0" hangingPunct="0">
              <a:defRPr sz="2200" u="sng">
                <a:solidFill>
                  <a:schemeClr val="tx1"/>
                </a:solidFill>
                <a:latin typeface="Verdana" pitchFamily="34" charset="0"/>
                <a:ea typeface="ＭＳ Ｐゴシック" pitchFamily="34" charset="-128"/>
              </a:defRPr>
            </a:lvl5pPr>
            <a:lvl6pPr marL="25146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6pPr>
            <a:lvl7pPr marL="29718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7pPr>
            <a:lvl8pPr marL="34290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8pPr>
            <a:lvl9pPr marL="38862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9pPr>
          </a:lstStyle>
          <a:p>
            <a:pPr algn="ctr" eaLnBrk="1" hangingPunct="1">
              <a:buFontTx/>
              <a:buNone/>
              <a:defRPr/>
            </a:pPr>
            <a:r>
              <a:rPr lang="it-IT" b="1" u="none" dirty="0" smtClean="0"/>
              <a:t>2 giugno 1946: il giorno del primo voto delle donne </a:t>
            </a:r>
          </a:p>
        </p:txBody>
      </p:sp>
      <p:cxnSp>
        <p:nvCxnSpPr>
          <p:cNvPr id="24580" name="Connettore 4 28672"/>
          <p:cNvCxnSpPr>
            <a:cxnSpLocks noChangeShapeType="1"/>
          </p:cNvCxnSpPr>
          <p:nvPr/>
        </p:nvCxnSpPr>
        <p:spPr bwMode="auto">
          <a:xfrm rot="10800000" flipV="1">
            <a:off x="3433763" y="1084263"/>
            <a:ext cx="201612" cy="12700"/>
          </a:xfrm>
          <a:prstGeom prst="bentConnector3">
            <a:avLst>
              <a:gd name="adj1" fmla="val -1068852"/>
            </a:avLst>
          </a:prstGeom>
          <a:noFill/>
          <a:ln w="9525">
            <a:noFill/>
            <a:round/>
            <a:headEnd/>
            <a:tailEnd/>
          </a:ln>
        </p:spPr>
      </p:cxnSp>
      <p:sp>
        <p:nvSpPr>
          <p:cNvPr id="22536" name="Text Box 15"/>
          <p:cNvSpPr txBox="1">
            <a:spLocks noChangeArrowheads="1"/>
          </p:cNvSpPr>
          <p:nvPr/>
        </p:nvSpPr>
        <p:spPr bwMode="auto">
          <a:xfrm>
            <a:off x="0" y="476250"/>
            <a:ext cx="9144000" cy="6370638"/>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pAutoFit/>
          </a:bodyPr>
          <a:lstStyle>
            <a:lvl1pPr eaLnBrk="0" hangingPunct="0">
              <a:defRPr sz="2200" u="sng">
                <a:solidFill>
                  <a:schemeClr val="tx1"/>
                </a:solidFill>
                <a:latin typeface="Verdana" pitchFamily="34" charset="0"/>
                <a:ea typeface="ＭＳ Ｐゴシック" pitchFamily="34" charset="-128"/>
              </a:defRPr>
            </a:lvl1pPr>
            <a:lvl2pPr marL="742950" indent="-285750" eaLnBrk="0" hangingPunct="0">
              <a:defRPr sz="2200" u="sng">
                <a:solidFill>
                  <a:schemeClr val="tx1"/>
                </a:solidFill>
                <a:latin typeface="Verdana" pitchFamily="34" charset="0"/>
                <a:ea typeface="ＭＳ Ｐゴシック" pitchFamily="34" charset="-128"/>
              </a:defRPr>
            </a:lvl2pPr>
            <a:lvl3pPr marL="1143000" indent="-228600" eaLnBrk="0" hangingPunct="0">
              <a:defRPr sz="2200" u="sng">
                <a:solidFill>
                  <a:schemeClr val="tx1"/>
                </a:solidFill>
                <a:latin typeface="Verdana" pitchFamily="34" charset="0"/>
                <a:ea typeface="ＭＳ Ｐゴシック" pitchFamily="34" charset="-128"/>
              </a:defRPr>
            </a:lvl3pPr>
            <a:lvl4pPr marL="1600200" indent="-228600" eaLnBrk="0" hangingPunct="0">
              <a:defRPr sz="2200" u="sng">
                <a:solidFill>
                  <a:schemeClr val="tx1"/>
                </a:solidFill>
                <a:latin typeface="Verdana" pitchFamily="34" charset="0"/>
                <a:ea typeface="ＭＳ Ｐゴシック" pitchFamily="34" charset="-128"/>
              </a:defRPr>
            </a:lvl4pPr>
            <a:lvl5pPr marL="2057400" indent="-228600" eaLnBrk="0" hangingPunct="0">
              <a:defRPr sz="2200" u="sng">
                <a:solidFill>
                  <a:schemeClr val="tx1"/>
                </a:solidFill>
                <a:latin typeface="Verdana" pitchFamily="34" charset="0"/>
                <a:ea typeface="ＭＳ Ｐゴシック" pitchFamily="34" charset="-128"/>
              </a:defRPr>
            </a:lvl5pPr>
            <a:lvl6pPr marL="25146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6pPr>
            <a:lvl7pPr marL="29718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7pPr>
            <a:lvl8pPr marL="34290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8pPr>
            <a:lvl9pPr marL="38862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9pPr>
          </a:lstStyle>
          <a:p>
            <a:pPr marL="285750" indent="-285750" algn="just">
              <a:defRPr/>
            </a:pPr>
            <a:r>
              <a:rPr lang="it-IT" sz="1600" u="none" dirty="0" smtClean="0"/>
              <a:t>Il numero delle elette non sarà così lusinghiero come alle precedenti elezioni amministrative: </a:t>
            </a:r>
            <a:r>
              <a:rPr lang="it-IT" sz="1600" b="1" u="none" dirty="0" smtClean="0"/>
              <a:t>su 226 candidate </a:t>
            </a:r>
            <a:r>
              <a:rPr lang="it-IT" sz="1600" u="none" dirty="0" smtClean="0"/>
              <a:t>riusciranno ad entrare </a:t>
            </a:r>
            <a:r>
              <a:rPr lang="it-IT" sz="1600" b="1" u="none" dirty="0" smtClean="0"/>
              <a:t>nella Costituente </a:t>
            </a:r>
            <a:r>
              <a:rPr lang="it-IT" sz="1600" u="none" dirty="0" smtClean="0"/>
              <a:t>solo</a:t>
            </a:r>
            <a:r>
              <a:rPr lang="it-IT" sz="1600" b="1" u="none" dirty="0" smtClean="0"/>
              <a:t> 21 donne </a:t>
            </a:r>
            <a:r>
              <a:rPr lang="it-IT" sz="1600" u="none" dirty="0" smtClean="0"/>
              <a:t>su un totale di </a:t>
            </a:r>
            <a:r>
              <a:rPr lang="it-IT" sz="1600" b="1" u="none" dirty="0" smtClean="0"/>
              <a:t>556 deputati</a:t>
            </a:r>
          </a:p>
          <a:p>
            <a:pPr marL="285750" indent="-285750" algn="just">
              <a:defRPr/>
            </a:pPr>
            <a:r>
              <a:rPr lang="it-IT" sz="1600" u="none" dirty="0" smtClean="0"/>
              <a:t>9 erano della DC, 9 del PCI, 2 del PSI e 1 dell’Uomo Qualunque</a:t>
            </a:r>
          </a:p>
          <a:p>
            <a:pPr marL="285750" indent="-285750" algn="just">
              <a:defRPr/>
            </a:pPr>
            <a:r>
              <a:rPr lang="it-IT" sz="1600" u="none" dirty="0" smtClean="0"/>
              <a:t>Le loro date di nascita rivelano che furono coinvolte </a:t>
            </a:r>
            <a:r>
              <a:rPr lang="it-IT" sz="1600" b="1" u="none" dirty="0" smtClean="0"/>
              <a:t>tre generazioni</a:t>
            </a:r>
            <a:r>
              <a:rPr lang="it-IT" sz="1600" u="none" dirty="0" smtClean="0"/>
              <a:t>: la prima nata alla </a:t>
            </a:r>
            <a:r>
              <a:rPr lang="it-IT" sz="1600" b="1" u="none" dirty="0" smtClean="0"/>
              <a:t>fine dell’Ottocento</a:t>
            </a:r>
            <a:r>
              <a:rPr lang="it-IT" sz="1600" u="none" dirty="0" smtClean="0"/>
              <a:t>, la seconda nel </a:t>
            </a:r>
            <a:r>
              <a:rPr lang="it-IT" sz="1600" b="1" u="none" dirty="0" smtClean="0"/>
              <a:t>primo quindicennio del secolo</a:t>
            </a:r>
            <a:r>
              <a:rPr lang="it-IT" sz="1600" u="none" dirty="0" smtClean="0"/>
              <a:t>, la terza, composta dalle più giovani, </a:t>
            </a:r>
            <a:r>
              <a:rPr lang="it-IT" sz="1600" b="1" u="none" dirty="0" smtClean="0"/>
              <a:t>nate</a:t>
            </a:r>
            <a:r>
              <a:rPr lang="it-IT" sz="1600" u="none" dirty="0" smtClean="0"/>
              <a:t> </a:t>
            </a:r>
            <a:r>
              <a:rPr lang="it-IT" sz="1600" b="1" u="none" dirty="0" smtClean="0"/>
              <a:t>sotto il regime fascista</a:t>
            </a:r>
          </a:p>
          <a:p>
            <a:pPr marL="285750" indent="-285750" algn="just">
              <a:defRPr/>
            </a:pPr>
            <a:r>
              <a:rPr lang="it-IT" sz="1600" u="none" dirty="0" smtClean="0"/>
              <a:t>Le prime avevano, seppure per poco, potuto partecipare alla vita politica e sindacale degli ultimi anni dello stato liberale, le più giovani erano cresciute negli anni del fascismo</a:t>
            </a:r>
          </a:p>
          <a:p>
            <a:pPr marL="285750" indent="-285750" algn="just">
              <a:defRPr/>
            </a:pPr>
            <a:r>
              <a:rPr lang="it-IT" sz="1600" u="none" dirty="0" smtClean="0"/>
              <a:t>Le donne della prima generazione riescono a partecipare alla vita politica anche senza diritto di voto, come Rita Montagnana, che si iscrive al Partito socialista nel 1915, seguita da Angela Merlin e Teresa Noce nel 1919 o come Angela Guidi che fa in tempo ad iscriversi al PPI nel 1919. Alcune di loro scappano, poi, all’estero, soprattutto le comuniste, mentre altre si impegnano nell’Azione cattolica</a:t>
            </a:r>
          </a:p>
          <a:p>
            <a:pPr marL="285750" indent="-285750" algn="just">
              <a:defRPr/>
            </a:pPr>
            <a:r>
              <a:rPr lang="it-IT" sz="1600" u="none" dirty="0" smtClean="0"/>
              <a:t>Sono </a:t>
            </a:r>
            <a:r>
              <a:rPr lang="it-IT" sz="1600" b="1" u="none" dirty="0" smtClean="0"/>
              <a:t>in maggioranza sposate (14 su 21) ed hanno figli</a:t>
            </a:r>
            <a:r>
              <a:rPr lang="it-IT" sz="1600" u="none" dirty="0" smtClean="0"/>
              <a:t>, a testimonianza del fatto che l’attività politica non è più appannaggio esclusivo di suffragette senza famiglia, ma un impegno che si può coniugare con il ruolo di madri di famiglia</a:t>
            </a:r>
          </a:p>
          <a:p>
            <a:pPr marL="285750" indent="-285750" algn="just">
              <a:defRPr/>
            </a:pPr>
            <a:r>
              <a:rPr lang="it-IT" sz="1600" u="none" dirty="0" smtClean="0"/>
              <a:t>Fra loro ci sono </a:t>
            </a:r>
            <a:r>
              <a:rPr lang="it-IT" sz="1600" b="1" u="none" dirty="0" smtClean="0"/>
              <a:t>14 laureate</a:t>
            </a:r>
            <a:r>
              <a:rPr lang="it-IT" sz="1600" u="none" dirty="0" smtClean="0"/>
              <a:t>, le altre hanno conseguito un diploma di scuola superiore</a:t>
            </a:r>
          </a:p>
          <a:p>
            <a:pPr marL="285750" indent="-285750" algn="just">
              <a:defRPr/>
            </a:pPr>
            <a:r>
              <a:rPr lang="it-IT" sz="1600" u="none" dirty="0" smtClean="0"/>
              <a:t>Quasi per tutte sarà determinante nella loro formazione politica </a:t>
            </a:r>
            <a:r>
              <a:rPr lang="it-IT" sz="1600" b="1" u="none" dirty="0" smtClean="0"/>
              <a:t>la partecipazione alla Resistenza</a:t>
            </a:r>
          </a:p>
        </p:txBody>
      </p:sp>
    </p:spTree>
  </p:cSld>
  <p:clrMapOvr>
    <a:masterClrMapping/>
  </p:clrMapOvr>
  <p:transition spd="med">
    <p:diamond/>
    <p:sndAc>
      <p:stSnd>
        <p:snd r:embed="rId2" name="voltage.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Text Box 4"/>
          <p:cNvSpPr txBox="1">
            <a:spLocks noChangeArrowheads="1"/>
          </p:cNvSpPr>
          <p:nvPr/>
        </p:nvSpPr>
        <p:spPr bwMode="auto">
          <a:xfrm>
            <a:off x="0" y="0"/>
            <a:ext cx="9144000" cy="431801"/>
          </a:xfrm>
          <a:prstGeom prst="rect">
            <a:avLst/>
          </a:prstGeom>
          <a:solidFill>
            <a:schemeClr val="bg2">
              <a:lumMod val="40000"/>
              <a:lumOff val="60000"/>
            </a:schemeClr>
          </a:solidFill>
          <a:ln>
            <a:noFill/>
          </a:ln>
        </p:spPr>
        <p:txBody>
          <a:bodyPr>
            <a:spAutoFit/>
          </a:bodyPr>
          <a:lstStyle>
            <a:lvl1pPr eaLnBrk="0" hangingPunct="0">
              <a:defRPr sz="2200" u="sng">
                <a:solidFill>
                  <a:schemeClr val="tx1"/>
                </a:solidFill>
                <a:latin typeface="Verdana" pitchFamily="34" charset="0"/>
                <a:ea typeface="ＭＳ Ｐゴシック" pitchFamily="34" charset="-128"/>
              </a:defRPr>
            </a:lvl1pPr>
            <a:lvl2pPr marL="742950" indent="-285750" eaLnBrk="0" hangingPunct="0">
              <a:defRPr sz="2200" u="sng">
                <a:solidFill>
                  <a:schemeClr val="tx1"/>
                </a:solidFill>
                <a:latin typeface="Verdana" pitchFamily="34" charset="0"/>
                <a:ea typeface="ＭＳ Ｐゴシック" pitchFamily="34" charset="-128"/>
              </a:defRPr>
            </a:lvl2pPr>
            <a:lvl3pPr marL="1143000" indent="-228600" eaLnBrk="0" hangingPunct="0">
              <a:defRPr sz="2200" u="sng">
                <a:solidFill>
                  <a:schemeClr val="tx1"/>
                </a:solidFill>
                <a:latin typeface="Verdana" pitchFamily="34" charset="0"/>
                <a:ea typeface="ＭＳ Ｐゴシック" pitchFamily="34" charset="-128"/>
              </a:defRPr>
            </a:lvl3pPr>
            <a:lvl4pPr marL="1600200" indent="-228600" eaLnBrk="0" hangingPunct="0">
              <a:defRPr sz="2200" u="sng">
                <a:solidFill>
                  <a:schemeClr val="tx1"/>
                </a:solidFill>
                <a:latin typeface="Verdana" pitchFamily="34" charset="0"/>
                <a:ea typeface="ＭＳ Ｐゴシック" pitchFamily="34" charset="-128"/>
              </a:defRPr>
            </a:lvl4pPr>
            <a:lvl5pPr marL="2057400" indent="-228600" eaLnBrk="0" hangingPunct="0">
              <a:defRPr sz="2200" u="sng">
                <a:solidFill>
                  <a:schemeClr val="tx1"/>
                </a:solidFill>
                <a:latin typeface="Verdana" pitchFamily="34" charset="0"/>
                <a:ea typeface="ＭＳ Ｐゴシック" pitchFamily="34" charset="-128"/>
              </a:defRPr>
            </a:lvl5pPr>
            <a:lvl6pPr marL="25146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6pPr>
            <a:lvl7pPr marL="29718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7pPr>
            <a:lvl8pPr marL="34290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8pPr>
            <a:lvl9pPr marL="38862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9pPr>
          </a:lstStyle>
          <a:p>
            <a:pPr algn="ctr" eaLnBrk="1" hangingPunct="1">
              <a:buFontTx/>
              <a:buNone/>
              <a:defRPr/>
            </a:pPr>
            <a:r>
              <a:rPr lang="it-IT" b="1" u="none" dirty="0" smtClean="0"/>
              <a:t>2 giugno 1946: il giorno del primo voto delle donne </a:t>
            </a:r>
          </a:p>
        </p:txBody>
      </p:sp>
      <p:cxnSp>
        <p:nvCxnSpPr>
          <p:cNvPr id="25604" name="Connettore 4 28672"/>
          <p:cNvCxnSpPr>
            <a:cxnSpLocks noChangeShapeType="1"/>
          </p:cNvCxnSpPr>
          <p:nvPr/>
        </p:nvCxnSpPr>
        <p:spPr bwMode="auto">
          <a:xfrm rot="10800000" flipV="1">
            <a:off x="3433763" y="1084263"/>
            <a:ext cx="201612" cy="12700"/>
          </a:xfrm>
          <a:prstGeom prst="bentConnector3">
            <a:avLst>
              <a:gd name="adj1" fmla="val -1068852"/>
            </a:avLst>
          </a:prstGeom>
          <a:noFill/>
          <a:ln w="9525">
            <a:noFill/>
            <a:round/>
            <a:headEnd/>
            <a:tailEnd/>
          </a:ln>
        </p:spPr>
      </p:cxnSp>
      <p:sp>
        <p:nvSpPr>
          <p:cNvPr id="22536" name="Text Box 15"/>
          <p:cNvSpPr txBox="1">
            <a:spLocks noChangeArrowheads="1"/>
          </p:cNvSpPr>
          <p:nvPr/>
        </p:nvSpPr>
        <p:spPr bwMode="auto">
          <a:xfrm>
            <a:off x="0" y="571480"/>
            <a:ext cx="5429256" cy="5755422"/>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lvl1pPr eaLnBrk="0" hangingPunct="0">
              <a:defRPr sz="2200" u="sng">
                <a:solidFill>
                  <a:schemeClr val="tx1"/>
                </a:solidFill>
                <a:latin typeface="Verdana" pitchFamily="34" charset="0"/>
                <a:ea typeface="ＭＳ Ｐゴシック" pitchFamily="34" charset="-128"/>
              </a:defRPr>
            </a:lvl1pPr>
            <a:lvl2pPr marL="742950" indent="-285750" eaLnBrk="0" hangingPunct="0">
              <a:defRPr sz="2200" u="sng">
                <a:solidFill>
                  <a:schemeClr val="tx1"/>
                </a:solidFill>
                <a:latin typeface="Verdana" pitchFamily="34" charset="0"/>
                <a:ea typeface="ＭＳ Ｐゴシック" pitchFamily="34" charset="-128"/>
              </a:defRPr>
            </a:lvl2pPr>
            <a:lvl3pPr marL="1143000" indent="-228600" eaLnBrk="0" hangingPunct="0">
              <a:defRPr sz="2200" u="sng">
                <a:solidFill>
                  <a:schemeClr val="tx1"/>
                </a:solidFill>
                <a:latin typeface="Verdana" pitchFamily="34" charset="0"/>
                <a:ea typeface="ＭＳ Ｐゴシック" pitchFamily="34" charset="-128"/>
              </a:defRPr>
            </a:lvl3pPr>
            <a:lvl4pPr marL="1600200" indent="-228600" eaLnBrk="0" hangingPunct="0">
              <a:defRPr sz="2200" u="sng">
                <a:solidFill>
                  <a:schemeClr val="tx1"/>
                </a:solidFill>
                <a:latin typeface="Verdana" pitchFamily="34" charset="0"/>
                <a:ea typeface="ＭＳ Ｐゴシック" pitchFamily="34" charset="-128"/>
              </a:defRPr>
            </a:lvl4pPr>
            <a:lvl5pPr marL="2057400" indent="-228600" eaLnBrk="0" hangingPunct="0">
              <a:defRPr sz="2200" u="sng">
                <a:solidFill>
                  <a:schemeClr val="tx1"/>
                </a:solidFill>
                <a:latin typeface="Verdana" pitchFamily="34" charset="0"/>
                <a:ea typeface="ＭＳ Ｐゴシック" pitchFamily="34" charset="-128"/>
              </a:defRPr>
            </a:lvl5pPr>
            <a:lvl6pPr marL="25146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6pPr>
            <a:lvl7pPr marL="29718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7pPr>
            <a:lvl8pPr marL="34290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8pPr>
            <a:lvl9pPr marL="38862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9pPr>
          </a:lstStyle>
          <a:p>
            <a:pPr marL="285750" indent="-285750" algn="just">
              <a:defRPr/>
            </a:pPr>
            <a:r>
              <a:rPr lang="it-IT" sz="1600" u="none" dirty="0" smtClean="0"/>
              <a:t>Si va dalle </a:t>
            </a:r>
            <a:r>
              <a:rPr lang="it-IT" sz="1600" b="1" u="none" dirty="0" smtClean="0"/>
              <a:t>combattenti in prima linea </a:t>
            </a:r>
            <a:r>
              <a:rPr lang="it-IT" sz="1600" u="none" dirty="0" smtClean="0"/>
              <a:t>(Laura Bianchi, facente parte del CLNAI per la DC, Teresa Mattei, comandante di un gruppo fiorentino, Nilde Iotti, comandante dei GAP femminili in Emilia, Angiola Minella, nella Brigata </a:t>
            </a:r>
            <a:r>
              <a:rPr lang="it-IT" sz="1600" u="none" dirty="0"/>
              <a:t>G</a:t>
            </a:r>
            <a:r>
              <a:rPr lang="it-IT" sz="1600" u="none" dirty="0" smtClean="0"/>
              <a:t>aribaldi di Savona) a quella </a:t>
            </a:r>
            <a:r>
              <a:rPr lang="it-IT" sz="1600" b="1" u="none" dirty="0" smtClean="0"/>
              <a:t>impegnate nella seconda linea </a:t>
            </a:r>
            <a:r>
              <a:rPr lang="it-IT" sz="1600" u="none" dirty="0" smtClean="0"/>
              <a:t>(Angela </a:t>
            </a:r>
            <a:r>
              <a:rPr lang="it-IT" sz="1600" u="none" dirty="0" err="1" smtClean="0"/>
              <a:t>Gotelli</a:t>
            </a:r>
            <a:r>
              <a:rPr lang="it-IT" sz="1600" u="none" dirty="0" smtClean="0"/>
              <a:t>, Filomena Delli Castelli e Maria </a:t>
            </a:r>
            <a:r>
              <a:rPr lang="it-IT" sz="1600" u="none" dirty="0" err="1" smtClean="0"/>
              <a:t>Nicotra</a:t>
            </a:r>
            <a:r>
              <a:rPr lang="it-IT" sz="1600" u="none" dirty="0" smtClean="0"/>
              <a:t>, crocerossine tra i partigiani, Bianca Bianchi, staffetta in Toscana, Maria Federici e Angela Guidi, impegnate a Roma, Lina Merlin a Milano, Nadia Gallico a Tunisi nell’assistenza ai feriti e nella lotta clandestina)</a:t>
            </a:r>
          </a:p>
          <a:p>
            <a:pPr marL="285750" indent="-285750" algn="just">
              <a:defRPr/>
            </a:pPr>
            <a:r>
              <a:rPr lang="it-IT" sz="1600" u="none" dirty="0" smtClean="0"/>
              <a:t>C’è, poi, </a:t>
            </a:r>
            <a:r>
              <a:rPr lang="it-IT" sz="1600" b="1" u="none" dirty="0" smtClean="0"/>
              <a:t>la resistenza passata in carcere </a:t>
            </a:r>
            <a:r>
              <a:rPr lang="it-IT" sz="1600" u="none" dirty="0" smtClean="0"/>
              <a:t>di Elettra </a:t>
            </a:r>
            <a:r>
              <a:rPr lang="it-IT" sz="1600" u="none" dirty="0" err="1" smtClean="0"/>
              <a:t>Pollastrini</a:t>
            </a:r>
            <a:r>
              <a:rPr lang="it-IT" sz="1600" u="none" dirty="0" smtClean="0"/>
              <a:t>, in seguito deportata in Germania ad </a:t>
            </a:r>
            <a:r>
              <a:rPr lang="it-IT" sz="1600" u="none" dirty="0" err="1" smtClean="0"/>
              <a:t>Aichach</a:t>
            </a:r>
            <a:r>
              <a:rPr lang="it-IT" sz="1600" u="none" dirty="0" smtClean="0"/>
              <a:t>, di Adele Bei, prima in carcere e poi </a:t>
            </a:r>
            <a:r>
              <a:rPr lang="it-IT" sz="1600" b="1" u="none" dirty="0" smtClean="0"/>
              <a:t>al confino </a:t>
            </a:r>
            <a:r>
              <a:rPr lang="it-IT" sz="1600" u="none" dirty="0" smtClean="0"/>
              <a:t>a Ventotene, di Maddalena Rossi, prima in carcere e poi al confino a Sant’Angelo in Vado</a:t>
            </a:r>
          </a:p>
          <a:p>
            <a:pPr marL="285750" indent="-285750" algn="just">
              <a:defRPr/>
            </a:pPr>
            <a:r>
              <a:rPr lang="it-IT" sz="1600" u="none" dirty="0" smtClean="0"/>
              <a:t>Infine c’è la </a:t>
            </a:r>
            <a:r>
              <a:rPr lang="it-IT" sz="1600" b="1" u="none" dirty="0" smtClean="0"/>
              <a:t>resistenza combattuta all’estero</a:t>
            </a:r>
            <a:r>
              <a:rPr lang="it-IT" sz="1600" u="none" dirty="0" smtClean="0"/>
              <a:t>, prima in </a:t>
            </a:r>
            <a:r>
              <a:rPr lang="it-IT" sz="1600" b="1" u="none" dirty="0" smtClean="0"/>
              <a:t>Spagna </a:t>
            </a:r>
            <a:r>
              <a:rPr lang="it-IT" sz="1600" u="none" dirty="0" smtClean="0"/>
              <a:t>scrivendo per la libertà, come quella di Rita Montagnana e Teresa Noce, poi rifugiate a </a:t>
            </a:r>
            <a:r>
              <a:rPr lang="it-IT" sz="1600" b="1" u="none" dirty="0" smtClean="0"/>
              <a:t>Mosca</a:t>
            </a:r>
            <a:r>
              <a:rPr lang="it-IT" sz="1600" u="none" dirty="0" smtClean="0"/>
              <a:t> ed infine </a:t>
            </a:r>
            <a:r>
              <a:rPr lang="it-IT" sz="1600" b="1" u="none" dirty="0" smtClean="0"/>
              <a:t>deportate</a:t>
            </a:r>
          </a:p>
        </p:txBody>
      </p:sp>
      <p:pic>
        <p:nvPicPr>
          <p:cNvPr id="25606" name="Picture 4" descr="Risultati immagini per Laura Bianchi membro della Costituente"/>
          <p:cNvPicPr>
            <a:picLocks noChangeAspect="1" noChangeArrowheads="1"/>
          </p:cNvPicPr>
          <p:nvPr/>
        </p:nvPicPr>
        <p:blipFill>
          <a:blip r:embed="rId3" cstate="print"/>
          <a:srcRect/>
          <a:stretch>
            <a:fillRect/>
          </a:stretch>
        </p:blipFill>
        <p:spPr bwMode="auto">
          <a:xfrm>
            <a:off x="5572132" y="1357298"/>
            <a:ext cx="3359215" cy="3297251"/>
          </a:xfrm>
          <a:prstGeom prst="rect">
            <a:avLst/>
          </a:prstGeom>
          <a:noFill/>
          <a:ln w="9525">
            <a:noFill/>
            <a:miter lim="800000"/>
            <a:headEnd/>
            <a:tailEnd/>
          </a:ln>
        </p:spPr>
      </p:pic>
    </p:spTree>
  </p:cSld>
  <p:clrMapOvr>
    <a:masterClrMapping/>
  </p:clrMapOvr>
  <p:transition spd="med">
    <p:diamond/>
    <p:sndAc>
      <p:stSnd>
        <p:snd r:embed="rId2" name="voltage.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14546" y="1714488"/>
            <a:ext cx="4572000" cy="3539430"/>
          </a:xfrm>
          <a:prstGeom prst="rect">
            <a:avLst/>
          </a:prstGeom>
        </p:spPr>
        <p:txBody>
          <a:bodyPr>
            <a:spAutoFit/>
          </a:bodyPr>
          <a:lstStyle/>
          <a:p>
            <a:pPr algn="ctr">
              <a:buNone/>
            </a:pPr>
            <a:r>
              <a:rPr lang="it-IT" sz="3200" b="1"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ANTIFASCISMO, DEMOCRAZIA</a:t>
            </a:r>
          </a:p>
          <a:p>
            <a:pPr algn="ctr">
              <a:buNone/>
            </a:pPr>
            <a:endParaRPr lang="it-IT" sz="3200" b="1" dirty="0" smtClean="0">
              <a:solidFill>
                <a:srgbClr val="FF0000"/>
              </a:solidFill>
              <a:effectLst>
                <a:outerShdw blurRad="38100" dist="38100" dir="2700000" algn="tl">
                  <a:srgbClr val="000000">
                    <a:alpha val="43137"/>
                  </a:srgbClr>
                </a:outerShdw>
              </a:effectLst>
              <a:latin typeface="Calibri" pitchFamily="34" charset="0"/>
              <a:cs typeface="Calibri" pitchFamily="34" charset="0"/>
            </a:endParaRPr>
          </a:p>
          <a:p>
            <a:pPr algn="ctr">
              <a:buNone/>
            </a:pPr>
            <a:r>
              <a:rPr lang="it-IT" sz="3200" dirty="0" smtClean="0">
                <a:solidFill>
                  <a:srgbClr val="FFC000"/>
                </a:solidFill>
                <a:effectLst>
                  <a:outerShdw blurRad="38100" dist="38100" dir="2700000" algn="tl">
                    <a:srgbClr val="000000">
                      <a:alpha val="43137"/>
                    </a:srgbClr>
                  </a:outerShdw>
                </a:effectLst>
                <a:latin typeface="Calibri" pitchFamily="34" charset="0"/>
                <a:cs typeface="Calibri" pitchFamily="34" charset="0"/>
              </a:rPr>
              <a:t>COMPROMESSO</a:t>
            </a:r>
          </a:p>
          <a:p>
            <a:pPr algn="ctr">
              <a:buFontTx/>
              <a:buChar char="-"/>
            </a:pPr>
            <a:r>
              <a:rPr lang="it-IT" sz="3200" dirty="0" smtClean="0">
                <a:latin typeface="Calibri" pitchFamily="34" charset="0"/>
                <a:cs typeface="Calibri" pitchFamily="34" charset="0"/>
              </a:rPr>
              <a:t>Cattolici</a:t>
            </a:r>
          </a:p>
          <a:p>
            <a:pPr algn="ctr">
              <a:buFontTx/>
              <a:buChar char="-"/>
            </a:pPr>
            <a:r>
              <a:rPr lang="it-IT" sz="3200" dirty="0" err="1" smtClean="0">
                <a:latin typeface="Calibri" pitchFamily="34" charset="0"/>
                <a:cs typeface="Calibri" pitchFamily="34" charset="0"/>
              </a:rPr>
              <a:t>Marxisti-socialisti</a:t>
            </a:r>
            <a:endParaRPr lang="it-IT" sz="3200" dirty="0" smtClean="0">
              <a:latin typeface="Calibri" pitchFamily="34" charset="0"/>
              <a:cs typeface="Calibri" pitchFamily="34" charset="0"/>
            </a:endParaRPr>
          </a:p>
          <a:p>
            <a:pPr algn="ctr">
              <a:buFontTx/>
              <a:buChar char="-"/>
            </a:pPr>
            <a:r>
              <a:rPr lang="it-IT" sz="3200" dirty="0" smtClean="0">
                <a:latin typeface="Calibri" pitchFamily="34" charset="0"/>
                <a:cs typeface="Calibri" pitchFamily="34" charset="0"/>
              </a:rPr>
              <a:t>Liberali</a:t>
            </a:r>
            <a:endParaRPr lang="it-IT" sz="3200" dirty="0">
              <a:latin typeface="Calibri" pitchFamily="34" charset="0"/>
              <a:cs typeface="Calibri" pitchFamily="34" charset="0"/>
            </a:endParaRPr>
          </a:p>
        </p:txBody>
      </p:sp>
      <p:sp>
        <p:nvSpPr>
          <p:cNvPr id="3" name="Tito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4100" b="1" dirty="0" smtClean="0">
                <a:ln w="6350">
                  <a:noFill/>
                </a:ln>
                <a:effectLst>
                  <a:outerShdw blurRad="114300" dist="101600" dir="2700000" algn="tl" rotWithShape="0">
                    <a:srgbClr val="000000">
                      <a:alpha val="40000"/>
                    </a:srgbClr>
                  </a:outerShdw>
                </a:effectLst>
                <a:latin typeface="Calibri" pitchFamily="34" charset="0"/>
                <a:ea typeface="+mj-ea"/>
                <a:cs typeface="Calibri" pitchFamily="34" charset="0"/>
              </a:rPr>
              <a:t>Lo spirito della Costituzione</a:t>
            </a:r>
            <a:endParaRPr kumimoji="0" lang="it-IT" sz="4100" b="1" i="0" u="none" strike="noStrike" kern="1200" cap="none" spc="0" normalizeH="0" baseline="0" noProof="0" dirty="0">
              <a:ln w="6350">
                <a:noFill/>
              </a:ln>
              <a:solidFill>
                <a:schemeClr val="tx1"/>
              </a:solidFill>
              <a:effectLst>
                <a:outerShdw blurRad="114300" dist="101600" dir="2700000" algn="tl" rotWithShape="0">
                  <a:srgbClr val="000000">
                    <a:alpha val="40000"/>
                  </a:srgbClr>
                </a:outerShdw>
              </a:effectLst>
              <a:uLnTx/>
              <a:uFillTx/>
              <a:latin typeface="Calibri" pitchFamily="34" charset="0"/>
              <a:ea typeface="+mj-ea"/>
              <a:cs typeface="Calibri" pitchFamily="34" charset="0"/>
            </a:endParaRPr>
          </a:p>
        </p:txBody>
      </p:sp>
    </p:spTree>
  </p:cSld>
  <p:clrMapOvr>
    <a:masterClrMapping/>
  </p:clrMapOvr>
  <p:transition spd="med">
    <p:diamond/>
    <p:sndAc>
      <p:stSnd>
        <p:snd r:embed="rId2" name="voltage.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571472" y="764899"/>
            <a:ext cx="8001024"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1" i="1" u="none" strike="noStrike" cap="none" normalizeH="0" baseline="0" dirty="0" smtClean="0">
                <a:ln>
                  <a:noFill/>
                </a:ln>
                <a:solidFill>
                  <a:srgbClr val="000000"/>
                </a:solidFill>
                <a:effectLst/>
                <a:latin typeface="Arial" pitchFamily="34" charset="0"/>
                <a:cs typeface="Times New Roman" pitchFamily="18" charset="0"/>
              </a:rPr>
              <a:t>Le conseguenze della “</a:t>
            </a:r>
            <a:r>
              <a:rPr kumimoji="0" lang="it-IT" sz="1800" b="1" i="1" u="none" strike="noStrike" cap="none" normalizeH="0" baseline="0" dirty="0" smtClean="0">
                <a:ln>
                  <a:noFill/>
                </a:ln>
                <a:solidFill>
                  <a:srgbClr val="FF0000"/>
                </a:solidFill>
                <a:effectLst/>
                <a:latin typeface="Arial" pitchFamily="34" charset="0"/>
                <a:cs typeface="Times New Roman" pitchFamily="18" charset="0"/>
              </a:rPr>
              <a:t>DOTTRINA TRUMAN</a:t>
            </a:r>
            <a:r>
              <a:rPr kumimoji="0" lang="it-IT" sz="1800" b="1" i="1" u="none" strike="noStrike" cap="none" normalizeH="0" baseline="0" dirty="0" smtClean="0">
                <a:ln>
                  <a:noFill/>
                </a:ln>
                <a:solidFill>
                  <a:srgbClr val="000000"/>
                </a:solidFill>
                <a:effectLst/>
                <a:latin typeface="Arial"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Arial" pitchFamily="34" charset="0"/>
                <a:cs typeface="Calibri" pitchFamily="34" charset="0"/>
              </a:rPr>
              <a:t>DOTTRINA TRUMAN </a:t>
            </a:r>
            <a:r>
              <a:rPr kumimoji="0" lang="it-IT" sz="2000" i="0" u="none" strike="noStrike" cap="none" normalizeH="0" baseline="0" dirty="0" smtClean="0">
                <a:ln>
                  <a:noFill/>
                </a:ln>
                <a:solidFill>
                  <a:schemeClr val="tx1"/>
                </a:solidFill>
                <a:latin typeface="Calibri" pitchFamily="34" charset="0"/>
                <a:ea typeface="Arial" pitchFamily="34" charset="0"/>
                <a:cs typeface="Calibri" pitchFamily="34" charset="0"/>
              </a:rPr>
              <a:t>(Presidente </a:t>
            </a:r>
            <a:r>
              <a:rPr lang="it-IT" sz="2000" dirty="0" smtClean="0">
                <a:latin typeface="Calibri" pitchFamily="34" charset="0"/>
                <a:ea typeface="Arial" pitchFamily="34" charset="0"/>
                <a:cs typeface="Calibri" pitchFamily="34" charset="0"/>
              </a:rPr>
              <a:t>statunitense) </a:t>
            </a:r>
            <a:r>
              <a:rPr kumimoji="0" lang="it-IT" sz="2000" b="0" i="0" u="none" strike="noStrike" cap="none" normalizeH="0" baseline="0" dirty="0" smtClean="0">
                <a:ln>
                  <a:noFill/>
                </a:ln>
                <a:solidFill>
                  <a:schemeClr val="tx1"/>
                </a:solidFill>
                <a:effectLst/>
                <a:latin typeface="Calibri" pitchFamily="34" charset="0"/>
                <a:ea typeface="Arial" pitchFamily="34" charset="0"/>
                <a:cs typeface="Calibri" pitchFamily="34" charset="0"/>
              </a:rPr>
              <a:t>contro l'espansionismo sovietico nel mondo e contro la</a:t>
            </a:r>
            <a:r>
              <a:rPr kumimoji="0" lang="it-IT" sz="2000" b="0" i="0" u="none" strike="noStrike" cap="none" normalizeH="0" baseline="0" dirty="0" smtClean="0">
                <a:ln>
                  <a:noFill/>
                </a:ln>
                <a:solidFill>
                  <a:schemeClr val="tx1"/>
                </a:solidFill>
                <a:effectLst/>
                <a:latin typeface="Calibri" pitchFamily="34" charset="0"/>
                <a:cs typeface="Calibri" pitchFamily="34" charset="0"/>
              </a:rPr>
              <a:t> </a:t>
            </a:r>
            <a:r>
              <a:rPr kumimoji="0" lang="it-IT" sz="2000" b="0" i="0" u="none" strike="noStrike" cap="none" normalizeH="0" baseline="0" dirty="0" smtClean="0">
                <a:ln>
                  <a:noFill/>
                </a:ln>
                <a:solidFill>
                  <a:schemeClr val="tx1"/>
                </a:solidFill>
                <a:effectLst/>
                <a:latin typeface="Calibri" pitchFamily="34" charset="0"/>
                <a:ea typeface="Arial" pitchFamily="34" charset="0"/>
                <a:cs typeface="Calibri" pitchFamily="34" charset="0"/>
              </a:rPr>
              <a:t>partecipazione dei comunisti nei governi occidentali. </a:t>
            </a:r>
          </a:p>
          <a:p>
            <a:pPr marL="0" marR="0" lvl="0" indent="0" algn="l" defTabSz="914400" rtl="0" eaLnBrk="0" fontAlgn="base" latinLnBrk="0" hangingPunct="0">
              <a:lnSpc>
                <a:spcPct val="100000"/>
              </a:lnSpc>
              <a:spcBef>
                <a:spcPct val="0"/>
              </a:spcBef>
              <a:spcAft>
                <a:spcPct val="0"/>
              </a:spcAft>
              <a:buClrTx/>
              <a:buSzTx/>
              <a:buFontTx/>
              <a:buNone/>
              <a:tabLst/>
            </a:pPr>
            <a:endParaRPr lang="it-IT" sz="2000" dirty="0" smtClean="0">
              <a:latin typeface="Calibri" pitchFamily="34" charset="0"/>
              <a:ea typeface="Arial"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Calibri" pitchFamily="34" charset="0"/>
                <a:ea typeface="Arial" pitchFamily="34" charset="0"/>
                <a:cs typeface="Calibri" pitchFamily="34" charset="0"/>
              </a:rPr>
              <a:t>Il 5 maggio </a:t>
            </a:r>
            <a:r>
              <a:rPr kumimoji="0" lang="it-IT" sz="2000" b="1" i="0" u="none" strike="noStrike" cap="none" normalizeH="0" baseline="0" dirty="0" smtClean="0">
                <a:ln>
                  <a:noFill/>
                </a:ln>
                <a:solidFill>
                  <a:schemeClr val="tx1"/>
                </a:solidFill>
                <a:effectLst/>
                <a:latin typeface="Calibri" pitchFamily="34" charset="0"/>
                <a:ea typeface="Arial" pitchFamily="34" charset="0"/>
                <a:cs typeface="Calibri" pitchFamily="34" charset="0"/>
              </a:rPr>
              <a:t>De</a:t>
            </a:r>
            <a:r>
              <a:rPr kumimoji="0" lang="it-IT" sz="2000" b="1" i="0" u="none" strike="noStrike" cap="none" normalizeH="0" baseline="0" dirty="0" smtClean="0">
                <a:ln>
                  <a:noFill/>
                </a:ln>
                <a:solidFill>
                  <a:schemeClr val="tx1"/>
                </a:solidFill>
                <a:effectLst/>
                <a:latin typeface="Calibri" pitchFamily="34" charset="0"/>
                <a:cs typeface="Calibri" pitchFamily="34" charset="0"/>
              </a:rPr>
              <a:t> </a:t>
            </a:r>
            <a:r>
              <a:rPr kumimoji="0" lang="it-IT" sz="2000" b="1" i="0" u="none" strike="noStrike" cap="none" normalizeH="0" baseline="0" dirty="0" smtClean="0">
                <a:ln>
                  <a:noFill/>
                </a:ln>
                <a:solidFill>
                  <a:schemeClr val="tx1"/>
                </a:solidFill>
                <a:effectLst/>
                <a:latin typeface="Calibri" pitchFamily="34" charset="0"/>
                <a:ea typeface="Arial" pitchFamily="34" charset="0"/>
                <a:cs typeface="Calibri" pitchFamily="34" charset="0"/>
              </a:rPr>
              <a:t>Gasperi</a:t>
            </a:r>
            <a:r>
              <a:rPr kumimoji="0" lang="it-IT" sz="2000" b="0" i="0" u="none" strike="noStrike" cap="none" normalizeH="0" baseline="0" dirty="0" smtClean="0">
                <a:ln>
                  <a:noFill/>
                </a:ln>
                <a:solidFill>
                  <a:schemeClr val="tx1"/>
                </a:solidFill>
                <a:effectLst/>
                <a:latin typeface="Calibri" pitchFamily="34" charset="0"/>
                <a:ea typeface="Arial" pitchFamily="34" charset="0"/>
                <a:cs typeface="Calibri" pitchFamily="34" charset="0"/>
              </a:rPr>
              <a:t>, capo della </a:t>
            </a:r>
            <a:r>
              <a:rPr kumimoji="0" lang="it-IT" sz="2000" b="0" i="0" u="none" strike="noStrike" cap="none" normalizeH="0" baseline="0" dirty="0" err="1" smtClean="0">
                <a:ln>
                  <a:noFill/>
                </a:ln>
                <a:solidFill>
                  <a:schemeClr val="tx1"/>
                </a:solidFill>
                <a:effectLst/>
                <a:latin typeface="Calibri" pitchFamily="34" charset="0"/>
                <a:ea typeface="Arial" pitchFamily="34" charset="0"/>
                <a:cs typeface="Calibri" pitchFamily="34" charset="0"/>
              </a:rPr>
              <a:t>DC</a:t>
            </a:r>
            <a:r>
              <a:rPr kumimoji="0" lang="it-IT" sz="2000" b="0" i="0" u="none" strike="noStrike" cap="none" normalizeH="0" baseline="0" dirty="0" smtClean="0">
                <a:ln>
                  <a:noFill/>
                </a:ln>
                <a:solidFill>
                  <a:schemeClr val="tx1"/>
                </a:solidFill>
                <a:effectLst/>
                <a:latin typeface="Calibri" pitchFamily="34" charset="0"/>
                <a:ea typeface="Arial" pitchFamily="34" charset="0"/>
                <a:cs typeface="Calibri" pitchFamily="34" charset="0"/>
              </a:rPr>
              <a:t> e Presidente del Consiglio, allineandosi agli americani, annunciò ai ministri Nenni (socialista) e Togliatti (comunista) che “</a:t>
            </a:r>
            <a:r>
              <a:rPr kumimoji="0" lang="it-IT" sz="2400" b="1" i="0" u="none" strike="noStrike" cap="none" normalizeH="0" baseline="0" dirty="0" smtClean="0">
                <a:ln>
                  <a:noFill/>
                </a:ln>
                <a:solidFill>
                  <a:srgbClr val="FF0000"/>
                </a:solidFill>
                <a:effectLst/>
                <a:latin typeface="Calibri" pitchFamily="34" charset="0"/>
                <a:ea typeface="Arial" pitchFamily="34" charset="0"/>
                <a:cs typeface="Calibri" pitchFamily="34" charset="0"/>
              </a:rPr>
              <a:t>LA FORMULA </a:t>
            </a:r>
            <a:r>
              <a:rPr kumimoji="0" lang="it-IT" sz="2400" b="1" i="0" u="none" strike="noStrike" cap="none" normalizeH="0" baseline="0" dirty="0" err="1" smtClean="0">
                <a:ln>
                  <a:noFill/>
                </a:ln>
                <a:solidFill>
                  <a:srgbClr val="FF0000"/>
                </a:solidFill>
                <a:effectLst/>
                <a:latin typeface="Calibri" pitchFamily="34" charset="0"/>
                <a:ea typeface="Arial" pitchFamily="34" charset="0"/>
                <a:cs typeface="Calibri" pitchFamily="34" charset="0"/>
              </a:rPr>
              <a:t>DI</a:t>
            </a:r>
            <a:r>
              <a:rPr kumimoji="0" lang="it-IT" sz="2400" b="1" i="0" u="none" strike="noStrike" cap="none" normalizeH="0" baseline="0" dirty="0" smtClean="0">
                <a:ln>
                  <a:noFill/>
                </a:ln>
                <a:solidFill>
                  <a:srgbClr val="FF0000"/>
                </a:solidFill>
                <a:effectLst/>
                <a:latin typeface="Calibri" pitchFamily="34" charset="0"/>
                <a:ea typeface="Arial" pitchFamily="34" charset="0"/>
                <a:cs typeface="Calibri" pitchFamily="34" charset="0"/>
              </a:rPr>
              <a:t> GOVERNO CHE VEDE COLLABORARE DC, PSI E PCI NON È PIÙ ADEGUATA ALLE ESIGENZE DEL PAESE</a:t>
            </a:r>
            <a:r>
              <a:rPr kumimoji="0" lang="it-IT" sz="2000" b="0" i="0" u="none" strike="noStrike" cap="none" normalizeH="0" baseline="0" dirty="0" smtClean="0">
                <a:ln>
                  <a:noFill/>
                </a:ln>
                <a:solidFill>
                  <a:schemeClr val="tx1"/>
                </a:solidFill>
                <a:effectLst/>
                <a:latin typeface="Calibri" pitchFamily="34" charset="0"/>
                <a:ea typeface="Arial" pitchFamily="34" charset="0"/>
                <a:cs typeface="Calibri"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it-IT" sz="2000" dirty="0" smtClean="0">
              <a:latin typeface="Calibri" pitchFamily="34" charset="0"/>
              <a:ea typeface="Arial"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Calibri" pitchFamily="34" charset="0"/>
                <a:ea typeface="Arial" pitchFamily="34" charset="0"/>
                <a:cs typeface="Calibri" pitchFamily="34" charset="0"/>
              </a:rPr>
              <a:t>A giugno si formò un nuovo governo (a guida De Gasperi) che </a:t>
            </a:r>
            <a:r>
              <a:rPr kumimoji="0" lang="it-IT" sz="2000" b="1" i="0" u="none" strike="noStrike" cap="none" normalizeH="0" baseline="0" dirty="0" smtClean="0">
                <a:ln>
                  <a:noFill/>
                </a:ln>
                <a:solidFill>
                  <a:srgbClr val="FF0000"/>
                </a:solidFill>
                <a:effectLst/>
                <a:latin typeface="Calibri" pitchFamily="34" charset="0"/>
                <a:ea typeface="Arial" pitchFamily="34" charset="0"/>
                <a:cs typeface="Calibri" pitchFamily="34" charset="0"/>
              </a:rPr>
              <a:t>escluse comunisti e socialisti</a:t>
            </a:r>
            <a:r>
              <a:rPr kumimoji="0" lang="it-IT" sz="2000" b="0" i="0" u="none" strike="noStrike" cap="none" normalizeH="0" baseline="0" dirty="0" smtClean="0">
                <a:ln>
                  <a:noFill/>
                </a:ln>
                <a:solidFill>
                  <a:schemeClr val="tx1"/>
                </a:solidFill>
                <a:effectLst/>
                <a:latin typeface="Calibri" pitchFamily="34" charset="0"/>
                <a:ea typeface="Arial" pitchFamily="34" charset="0"/>
                <a:cs typeface="Calibri" pitchFamily="34" charset="0"/>
              </a:rPr>
              <a:t>; tuttavia, questi, passati all’opposizione, </a:t>
            </a:r>
            <a:r>
              <a:rPr kumimoji="0" lang="it-IT" sz="2000" b="1" i="0" u="none" strike="noStrike" cap="none" normalizeH="0" baseline="0" dirty="0" smtClean="0">
                <a:ln>
                  <a:noFill/>
                </a:ln>
                <a:solidFill>
                  <a:srgbClr val="FF0000"/>
                </a:solidFill>
                <a:effectLst/>
                <a:latin typeface="Calibri" pitchFamily="34" charset="0"/>
                <a:ea typeface="Arial" pitchFamily="34" charset="0"/>
                <a:cs typeface="Calibri" pitchFamily="34" charset="0"/>
              </a:rPr>
              <a:t>continuarono a collaborare </a:t>
            </a:r>
            <a:r>
              <a:rPr kumimoji="0" lang="it-IT" sz="2000" b="1" i="0" u="none" strike="noStrike" cap="none" normalizeH="0" baseline="0" dirty="0" smtClean="0">
                <a:ln>
                  <a:noFill/>
                </a:ln>
                <a:solidFill>
                  <a:schemeClr val="tx1"/>
                </a:solidFill>
                <a:effectLst/>
                <a:latin typeface="Calibri" pitchFamily="34" charset="0"/>
                <a:ea typeface="Arial" pitchFamily="34" charset="0"/>
                <a:cs typeface="Calibri" pitchFamily="34" charset="0"/>
              </a:rPr>
              <a:t>alla stesura e all’approvazione della Costituzione</a:t>
            </a:r>
            <a:r>
              <a:rPr kumimoji="0" lang="it-IT" sz="2000" b="0" i="0" u="none" strike="noStrike" cap="none" normalizeH="0" baseline="0" dirty="0" smtClean="0">
                <a:ln>
                  <a:noFill/>
                </a:ln>
                <a:solidFill>
                  <a:schemeClr val="tx1"/>
                </a:solidFill>
                <a:effectLst/>
                <a:latin typeface="Calibri" pitchFamily="34" charset="0"/>
                <a:ea typeface="Arial" pitchFamily="34" charset="0"/>
                <a:cs typeface="Calibri" pitchFamily="34" charset="0"/>
              </a:rPr>
              <a:t>, fino all’entrata in vigore del primo gennaio del 1948.</a:t>
            </a:r>
            <a:endParaRPr kumimoji="0" lang="it-IT" sz="2000" b="0" i="0" u="none" strike="noStrike" cap="none" normalizeH="0" baseline="0" dirty="0" smtClean="0">
              <a:ln>
                <a:noFill/>
              </a:ln>
              <a:solidFill>
                <a:schemeClr val="tx1"/>
              </a:solidFill>
              <a:effectLst/>
              <a:latin typeface="Calibri" pitchFamily="34" charset="0"/>
              <a:cs typeface="Calibri" pitchFamily="34" charset="0"/>
            </a:endParaRPr>
          </a:p>
        </p:txBody>
      </p:sp>
      <p:pic>
        <p:nvPicPr>
          <p:cNvPr id="23554" name="Picture 2" descr="Visualizza immagine di origine"/>
          <p:cNvPicPr>
            <a:picLocks noChangeAspect="1" noChangeArrowheads="1"/>
          </p:cNvPicPr>
          <p:nvPr/>
        </p:nvPicPr>
        <p:blipFill>
          <a:blip r:embed="rId3" cstate="print"/>
          <a:srcRect/>
          <a:stretch>
            <a:fillRect/>
          </a:stretch>
        </p:blipFill>
        <p:spPr bwMode="auto">
          <a:xfrm>
            <a:off x="7858148" y="3500438"/>
            <a:ext cx="859429" cy="1141375"/>
          </a:xfrm>
          <a:prstGeom prst="rect">
            <a:avLst/>
          </a:prstGeom>
          <a:noFill/>
        </p:spPr>
      </p:pic>
      <p:pic>
        <p:nvPicPr>
          <p:cNvPr id="23556" name="Picture 4" descr="Visualizza immagine di origine"/>
          <p:cNvPicPr>
            <a:picLocks noChangeAspect="1" noChangeArrowheads="1"/>
          </p:cNvPicPr>
          <p:nvPr/>
        </p:nvPicPr>
        <p:blipFill>
          <a:blip r:embed="rId4" cstate="print"/>
          <a:srcRect/>
          <a:stretch>
            <a:fillRect/>
          </a:stretch>
        </p:blipFill>
        <p:spPr bwMode="auto">
          <a:xfrm>
            <a:off x="7715272" y="142852"/>
            <a:ext cx="976262" cy="1233344"/>
          </a:xfrm>
          <a:prstGeom prst="rect">
            <a:avLst/>
          </a:prstGeom>
          <a:noFill/>
        </p:spPr>
      </p:pic>
    </p:spTree>
  </p:cSld>
  <p:clrMapOvr>
    <a:masterClrMapping/>
  </p:clrMapOvr>
  <p:transition spd="med">
    <p:diamond/>
    <p:sndAc>
      <p:stSnd>
        <p:snd r:embed="rId2" name="voltage.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4100" b="1" dirty="0" smtClean="0">
                <a:ln w="6350">
                  <a:noFill/>
                </a:ln>
                <a:effectLst>
                  <a:outerShdw blurRad="114300" dist="101600" dir="2700000" algn="tl" rotWithShape="0">
                    <a:srgbClr val="000000">
                      <a:alpha val="40000"/>
                    </a:srgbClr>
                  </a:outerShdw>
                </a:effectLst>
                <a:latin typeface="Calibri" pitchFamily="34" charset="0"/>
                <a:ea typeface="+mj-ea"/>
                <a:cs typeface="Calibri" pitchFamily="34" charset="0"/>
              </a:rPr>
              <a:t>La struttura della Costituzione</a:t>
            </a:r>
            <a:endParaRPr kumimoji="0" lang="it-IT" sz="4100" b="1" i="0" u="none" strike="noStrike" kern="1200" cap="none" spc="0" normalizeH="0" baseline="0" noProof="0" dirty="0">
              <a:ln w="6350">
                <a:noFill/>
              </a:ln>
              <a:solidFill>
                <a:schemeClr val="tx1"/>
              </a:solidFill>
              <a:effectLst>
                <a:outerShdw blurRad="114300" dist="101600" dir="2700000" algn="tl" rotWithShape="0">
                  <a:srgbClr val="000000">
                    <a:alpha val="40000"/>
                  </a:srgbClr>
                </a:outerShdw>
              </a:effectLst>
              <a:uLnTx/>
              <a:uFillTx/>
              <a:latin typeface="Calibri" pitchFamily="34" charset="0"/>
              <a:ea typeface="+mj-ea"/>
              <a:cs typeface="Calibri" pitchFamily="34" charset="0"/>
            </a:endParaRPr>
          </a:p>
        </p:txBody>
      </p:sp>
      <p:pic>
        <p:nvPicPr>
          <p:cNvPr id="7170" name="Picture 2" descr="https://image2.slideserve.com/4758857/la-struttura-della-costituzione-l.jpg"/>
          <p:cNvPicPr>
            <a:picLocks noChangeAspect="1" noChangeArrowheads="1"/>
          </p:cNvPicPr>
          <p:nvPr/>
        </p:nvPicPr>
        <p:blipFill>
          <a:blip r:embed="rId3" cstate="print"/>
          <a:srcRect l="5561" t="23305" r="7044" b="21610"/>
          <a:stretch>
            <a:fillRect/>
          </a:stretch>
        </p:blipFill>
        <p:spPr bwMode="auto">
          <a:xfrm>
            <a:off x="500034" y="1643050"/>
            <a:ext cx="8462710" cy="4000528"/>
          </a:xfrm>
          <a:prstGeom prst="rect">
            <a:avLst/>
          </a:prstGeom>
          <a:noFill/>
        </p:spPr>
      </p:pic>
    </p:spTree>
    <p:extLst>
      <p:ext uri="{BB962C8B-B14F-4D97-AF65-F5344CB8AC3E}">
        <p14:creationId xmlns:p14="http://schemas.microsoft.com/office/powerpoint/2010/main" xmlns="" val="2125458716"/>
      </p:ext>
    </p:extLst>
  </p:cSld>
  <p:clrMapOvr>
    <a:masterClrMapping/>
  </p:clrMapOvr>
  <p:transition spd="med">
    <p:diamond/>
    <p:sndAc>
      <p:stSnd>
        <p:snd r:embed="rId2" name="voltage.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42910" y="650850"/>
            <a:ext cx="8036517" cy="5930996"/>
          </a:xfrm>
        </p:spPr>
        <p:txBody>
          <a:bodyPr>
            <a:normAutofit/>
          </a:bodyPr>
          <a:lstStyle/>
          <a:p>
            <a:pPr marL="0" indent="0">
              <a:spcBef>
                <a:spcPts val="0"/>
              </a:spcBef>
              <a:buNone/>
            </a:pPr>
            <a:r>
              <a:rPr lang="it-IT" dirty="0">
                <a:latin typeface="Calibri" pitchFamily="34" charset="0"/>
                <a:cs typeface="Calibri" pitchFamily="34" charset="0"/>
              </a:rPr>
              <a:t>I </a:t>
            </a:r>
            <a:r>
              <a:rPr lang="it-IT" b="1" dirty="0" smtClean="0">
                <a:solidFill>
                  <a:srgbClr val="FF0000"/>
                </a:solidFill>
                <a:latin typeface="Calibri" pitchFamily="34" charset="0"/>
                <a:cs typeface="Calibri" pitchFamily="34" charset="0"/>
              </a:rPr>
              <a:t>PRINCIPI FONDAMENTALI </a:t>
            </a:r>
            <a:r>
              <a:rPr lang="it-IT" dirty="0" smtClean="0">
                <a:latin typeface="Calibri" pitchFamily="34" charset="0"/>
                <a:cs typeface="Calibri" pitchFamily="34" charset="0"/>
              </a:rPr>
              <a:t>sono </a:t>
            </a:r>
            <a:r>
              <a:rPr lang="it-IT" dirty="0">
                <a:latin typeface="Calibri" pitchFamily="34" charset="0"/>
                <a:cs typeface="Calibri" pitchFamily="34" charset="0"/>
              </a:rPr>
              <a:t>racchiusi nei primi </a:t>
            </a:r>
            <a:r>
              <a:rPr lang="it-IT" b="1" dirty="0" smtClean="0">
                <a:latin typeface="Calibri" pitchFamily="34" charset="0"/>
                <a:cs typeface="Calibri" pitchFamily="34" charset="0"/>
              </a:rPr>
              <a:t>DODICI ARTICOLI </a:t>
            </a:r>
            <a:r>
              <a:rPr lang="it-IT" dirty="0" smtClean="0">
                <a:latin typeface="Calibri" pitchFamily="34" charset="0"/>
                <a:cs typeface="Calibri" pitchFamily="34" charset="0"/>
              </a:rPr>
              <a:t>della </a:t>
            </a:r>
            <a:r>
              <a:rPr lang="it-IT" dirty="0">
                <a:latin typeface="Calibri" pitchFamily="34" charset="0"/>
                <a:cs typeface="Calibri" pitchFamily="34" charset="0"/>
              </a:rPr>
              <a:t>Costituzione e garantiscono i diritti fondamentali della </a:t>
            </a:r>
            <a:r>
              <a:rPr lang="it-IT" dirty="0" smtClean="0">
                <a:latin typeface="Calibri" pitchFamily="34" charset="0"/>
                <a:cs typeface="Calibri" pitchFamily="34" charset="0"/>
              </a:rPr>
              <a:t>persona; </a:t>
            </a:r>
            <a:r>
              <a:rPr lang="it-IT" u="sng" dirty="0" smtClean="0">
                <a:latin typeface="Calibri" pitchFamily="34" charset="0"/>
                <a:cs typeface="Calibri" pitchFamily="34" charset="0"/>
              </a:rPr>
              <a:t>non </a:t>
            </a:r>
            <a:r>
              <a:rPr lang="it-IT" u="sng" dirty="0">
                <a:latin typeface="Calibri" pitchFamily="34" charset="0"/>
                <a:cs typeface="Calibri" pitchFamily="34" charset="0"/>
              </a:rPr>
              <a:t>è prevista la possibilità di cambiarli</a:t>
            </a:r>
            <a:r>
              <a:rPr lang="it-IT" dirty="0">
                <a:latin typeface="Calibri" pitchFamily="34" charset="0"/>
                <a:cs typeface="Calibri" pitchFamily="34" charset="0"/>
              </a:rPr>
              <a:t>. </a:t>
            </a:r>
            <a:endParaRPr lang="it-IT" dirty="0" smtClean="0">
              <a:latin typeface="Calibri" pitchFamily="34" charset="0"/>
              <a:cs typeface="Calibri" pitchFamily="34" charset="0"/>
            </a:endParaRPr>
          </a:p>
          <a:p>
            <a:pPr marL="0" indent="0">
              <a:spcBef>
                <a:spcPts val="0"/>
              </a:spcBef>
              <a:buNone/>
            </a:pPr>
            <a:endParaRPr lang="it-IT" dirty="0" smtClean="0">
              <a:latin typeface="Calibri" pitchFamily="34" charset="0"/>
              <a:cs typeface="Calibri" pitchFamily="34" charset="0"/>
            </a:endParaRPr>
          </a:p>
          <a:p>
            <a:pPr marL="0" indent="0">
              <a:spcBef>
                <a:spcPts val="0"/>
              </a:spcBef>
              <a:buNone/>
            </a:pPr>
            <a:r>
              <a:rPr lang="it-IT" dirty="0" smtClean="0">
                <a:latin typeface="Calibri" pitchFamily="34" charset="0"/>
                <a:cs typeface="Calibri" pitchFamily="34" charset="0"/>
              </a:rPr>
              <a:t>Le </a:t>
            </a:r>
            <a:r>
              <a:rPr lang="it-IT" dirty="0">
                <a:latin typeface="Calibri" pitchFamily="34" charset="0"/>
                <a:cs typeface="Calibri" pitchFamily="34" charset="0"/>
              </a:rPr>
              <a:t>uniche </a:t>
            </a:r>
            <a:r>
              <a:rPr lang="it-IT" b="1" dirty="0" smtClean="0">
                <a:latin typeface="Calibri" pitchFamily="34" charset="0"/>
                <a:cs typeface="Calibri" pitchFamily="34" charset="0"/>
              </a:rPr>
              <a:t>MODIFICHE</a:t>
            </a:r>
            <a:r>
              <a:rPr lang="it-IT" dirty="0" smtClean="0">
                <a:latin typeface="Calibri" pitchFamily="34" charset="0"/>
                <a:cs typeface="Calibri" pitchFamily="34" charset="0"/>
              </a:rPr>
              <a:t> </a:t>
            </a:r>
            <a:r>
              <a:rPr lang="it-IT" dirty="0">
                <a:latin typeface="Calibri" pitchFamily="34" charset="0"/>
                <a:cs typeface="Calibri" pitchFamily="34" charset="0"/>
              </a:rPr>
              <a:t>possibili della Costituzione riguardano solo la parte prima e seconda</a:t>
            </a:r>
            <a:r>
              <a:rPr lang="it-IT" dirty="0" smtClean="0">
                <a:latin typeface="Calibri" pitchFamily="34" charset="0"/>
                <a:cs typeface="Calibri" pitchFamily="34" charset="0"/>
              </a:rPr>
              <a:t>. </a:t>
            </a:r>
          </a:p>
          <a:p>
            <a:pPr marL="0" indent="0">
              <a:spcBef>
                <a:spcPts val="0"/>
              </a:spcBef>
              <a:buNone/>
            </a:pPr>
            <a:r>
              <a:rPr lang="it-IT" dirty="0" smtClean="0">
                <a:latin typeface="Calibri" pitchFamily="34" charset="0"/>
                <a:cs typeface="Calibri" pitchFamily="34" charset="0"/>
              </a:rPr>
              <a:t>Si </a:t>
            </a:r>
            <a:r>
              <a:rPr lang="it-IT" dirty="0">
                <a:latin typeface="Calibri" pitchFamily="34" charset="0"/>
                <a:cs typeface="Calibri" pitchFamily="34" charset="0"/>
              </a:rPr>
              <a:t>parla di </a:t>
            </a:r>
            <a:r>
              <a:rPr lang="it-IT" b="1"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COSTITUZIONE RIGIDA</a:t>
            </a:r>
            <a:r>
              <a:rPr lang="it-IT" dirty="0" smtClean="0">
                <a:latin typeface="Calibri" pitchFamily="34" charset="0"/>
                <a:cs typeface="Calibri" pitchFamily="34" charset="0"/>
              </a:rPr>
              <a:t>: essa </a:t>
            </a:r>
            <a:r>
              <a:rPr lang="it-IT" dirty="0">
                <a:latin typeface="Calibri" pitchFamily="34" charset="0"/>
                <a:cs typeface="Calibri" pitchFamily="34" charset="0"/>
              </a:rPr>
              <a:t>non può subire modifiche attraverso una normale legge ordinaria </a:t>
            </a:r>
            <a:r>
              <a:rPr lang="it-IT" dirty="0" smtClean="0">
                <a:latin typeface="Calibri" pitchFamily="34" charset="0"/>
                <a:cs typeface="Calibri" pitchFamily="34" charset="0"/>
              </a:rPr>
              <a:t>ma </a:t>
            </a:r>
            <a:r>
              <a:rPr lang="it-IT" dirty="0">
                <a:latin typeface="Calibri" pitchFamily="34" charset="0"/>
                <a:cs typeface="Calibri" pitchFamily="34" charset="0"/>
              </a:rPr>
              <a:t>solo con una legge di revisione costituzionale che richiede, per essere emanata, una </a:t>
            </a:r>
            <a:r>
              <a:rPr lang="it-IT" b="1" dirty="0">
                <a:latin typeface="Calibri" pitchFamily="34" charset="0"/>
                <a:cs typeface="Calibri" pitchFamily="34" charset="0"/>
              </a:rPr>
              <a:t>procedura aggravata </a:t>
            </a:r>
            <a:r>
              <a:rPr lang="it-IT" dirty="0">
                <a:latin typeface="Calibri" pitchFamily="34" charset="0"/>
                <a:cs typeface="Calibri" pitchFamily="34" charset="0"/>
              </a:rPr>
              <a:t>(procedimento più </a:t>
            </a:r>
            <a:r>
              <a:rPr lang="it-IT" dirty="0" smtClean="0">
                <a:latin typeface="Calibri" pitchFamily="34" charset="0"/>
                <a:cs typeface="Calibri" pitchFamily="34" charset="0"/>
              </a:rPr>
              <a:t>lungo e complesso), </a:t>
            </a:r>
            <a:r>
              <a:rPr lang="it-IT" dirty="0">
                <a:latin typeface="Calibri" pitchFamily="34" charset="0"/>
                <a:cs typeface="Calibri" pitchFamily="34" charset="0"/>
              </a:rPr>
              <a:t>stabilita </a:t>
            </a:r>
            <a:r>
              <a:rPr lang="it-IT" dirty="0" smtClean="0">
                <a:latin typeface="Calibri" pitchFamily="34" charset="0"/>
                <a:cs typeface="Calibri" pitchFamily="34" charset="0"/>
              </a:rPr>
              <a:t>dall’art. 138</a:t>
            </a:r>
            <a:r>
              <a:rPr lang="it-IT" dirty="0" smtClean="0"/>
              <a:t>.</a:t>
            </a:r>
            <a:endParaRPr lang="it-IT" dirty="0"/>
          </a:p>
        </p:txBody>
      </p:sp>
    </p:spTree>
    <p:extLst>
      <p:ext uri="{BB962C8B-B14F-4D97-AF65-F5344CB8AC3E}">
        <p14:creationId xmlns:p14="http://schemas.microsoft.com/office/powerpoint/2010/main" xmlns="" val="3128158742"/>
      </p:ext>
    </p:extLst>
  </p:cSld>
  <p:clrMapOvr>
    <a:masterClrMapping/>
  </p:clrMapOvr>
  <p:transition spd="med">
    <p:diamond/>
    <p:sndAc>
      <p:stSnd>
        <p:snd r:embed="rId2" name="voltage.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Text Box 4"/>
          <p:cNvSpPr txBox="1">
            <a:spLocks noChangeArrowheads="1"/>
          </p:cNvSpPr>
          <p:nvPr/>
        </p:nvSpPr>
        <p:spPr bwMode="auto">
          <a:xfrm>
            <a:off x="714348" y="1357298"/>
            <a:ext cx="7572428" cy="156966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200" u="sng">
                <a:solidFill>
                  <a:schemeClr val="tx1"/>
                </a:solidFill>
                <a:latin typeface="Verdana" pitchFamily="34" charset="0"/>
                <a:ea typeface="ＭＳ Ｐゴシック" pitchFamily="34" charset="-128"/>
              </a:defRPr>
            </a:lvl1pPr>
            <a:lvl2pPr marL="742950" indent="-285750" eaLnBrk="0" hangingPunct="0">
              <a:defRPr sz="2200" u="sng">
                <a:solidFill>
                  <a:schemeClr val="tx1"/>
                </a:solidFill>
                <a:latin typeface="Verdana" pitchFamily="34" charset="0"/>
                <a:ea typeface="ＭＳ Ｐゴシック" pitchFamily="34" charset="-128"/>
              </a:defRPr>
            </a:lvl2pPr>
            <a:lvl3pPr marL="1143000" indent="-228600" eaLnBrk="0" hangingPunct="0">
              <a:defRPr sz="2200" u="sng">
                <a:solidFill>
                  <a:schemeClr val="tx1"/>
                </a:solidFill>
                <a:latin typeface="Verdana" pitchFamily="34" charset="0"/>
                <a:ea typeface="ＭＳ Ｐゴシック" pitchFamily="34" charset="-128"/>
              </a:defRPr>
            </a:lvl3pPr>
            <a:lvl4pPr marL="1600200" indent="-228600" eaLnBrk="0" hangingPunct="0">
              <a:defRPr sz="2200" u="sng">
                <a:solidFill>
                  <a:schemeClr val="tx1"/>
                </a:solidFill>
                <a:latin typeface="Verdana" pitchFamily="34" charset="0"/>
                <a:ea typeface="ＭＳ Ｐゴシック" pitchFamily="34" charset="-128"/>
              </a:defRPr>
            </a:lvl4pPr>
            <a:lvl5pPr marL="2057400" indent="-228600" eaLnBrk="0" hangingPunct="0">
              <a:defRPr sz="2200" u="sng">
                <a:solidFill>
                  <a:schemeClr val="tx1"/>
                </a:solidFill>
                <a:latin typeface="Verdana" pitchFamily="34" charset="0"/>
                <a:ea typeface="ＭＳ Ｐゴシック" pitchFamily="34" charset="-128"/>
              </a:defRPr>
            </a:lvl5pPr>
            <a:lvl6pPr marL="25146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6pPr>
            <a:lvl7pPr marL="29718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7pPr>
            <a:lvl8pPr marL="34290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8pPr>
            <a:lvl9pPr marL="38862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9pPr>
          </a:lstStyle>
          <a:p>
            <a:pPr algn="just" eaLnBrk="1" hangingPunct="1">
              <a:buFontTx/>
              <a:buNone/>
              <a:defRPr/>
            </a:pPr>
            <a:r>
              <a:rPr lang="it-IT" sz="2400" b="1" u="none" dirty="0" smtClean="0">
                <a:latin typeface="Calibri" pitchFamily="34" charset="0"/>
                <a:cs typeface="Calibri" pitchFamily="34" charset="0"/>
              </a:rPr>
              <a:t>Articolo 1</a:t>
            </a:r>
          </a:p>
          <a:p>
            <a:pPr algn="just" eaLnBrk="1" hangingPunct="1">
              <a:buFontTx/>
              <a:buNone/>
              <a:defRPr/>
            </a:pPr>
            <a:r>
              <a:rPr lang="it-IT" sz="2400" u="none" dirty="0" smtClean="0">
                <a:latin typeface="Calibri" pitchFamily="34" charset="0"/>
                <a:cs typeface="Calibri" pitchFamily="34" charset="0"/>
              </a:rPr>
              <a:t>L’Italia è una Repubblica democratica fondata sul lavoro. La sovranità appartiene al popolo, che la esercita nelle forme e nei limiti della Costituzione.</a:t>
            </a:r>
          </a:p>
        </p:txBody>
      </p:sp>
      <p:cxnSp>
        <p:nvCxnSpPr>
          <p:cNvPr id="29700" name="Connettore 4 28672"/>
          <p:cNvCxnSpPr>
            <a:cxnSpLocks noChangeShapeType="1"/>
          </p:cNvCxnSpPr>
          <p:nvPr/>
        </p:nvCxnSpPr>
        <p:spPr bwMode="auto">
          <a:xfrm rot="10800000" flipV="1">
            <a:off x="3433763" y="1084263"/>
            <a:ext cx="201612" cy="12700"/>
          </a:xfrm>
          <a:prstGeom prst="bentConnector3">
            <a:avLst>
              <a:gd name="adj1" fmla="val -1068852"/>
            </a:avLst>
          </a:prstGeom>
          <a:noFill/>
          <a:ln w="9525">
            <a:noFill/>
            <a:round/>
            <a:headEnd/>
            <a:tailEnd/>
          </a:ln>
        </p:spPr>
      </p:cxnSp>
      <p:sp>
        <p:nvSpPr>
          <p:cNvPr id="6" name="Text Box 4"/>
          <p:cNvSpPr txBox="1">
            <a:spLocks noChangeArrowheads="1"/>
          </p:cNvSpPr>
          <p:nvPr/>
        </p:nvSpPr>
        <p:spPr bwMode="auto">
          <a:xfrm>
            <a:off x="714348" y="3571876"/>
            <a:ext cx="2143140" cy="46166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200" u="sng">
                <a:solidFill>
                  <a:schemeClr val="tx1"/>
                </a:solidFill>
                <a:latin typeface="Verdana" pitchFamily="34" charset="0"/>
                <a:ea typeface="ＭＳ Ｐゴシック" pitchFamily="34" charset="-128"/>
              </a:defRPr>
            </a:lvl1pPr>
            <a:lvl2pPr marL="742950" indent="-285750" eaLnBrk="0" hangingPunct="0">
              <a:defRPr sz="2200" u="sng">
                <a:solidFill>
                  <a:schemeClr val="tx1"/>
                </a:solidFill>
                <a:latin typeface="Verdana" pitchFamily="34" charset="0"/>
                <a:ea typeface="ＭＳ Ｐゴシック" pitchFamily="34" charset="-128"/>
              </a:defRPr>
            </a:lvl2pPr>
            <a:lvl3pPr marL="1143000" indent="-228600" eaLnBrk="0" hangingPunct="0">
              <a:defRPr sz="2200" u="sng">
                <a:solidFill>
                  <a:schemeClr val="tx1"/>
                </a:solidFill>
                <a:latin typeface="Verdana" pitchFamily="34" charset="0"/>
                <a:ea typeface="ＭＳ Ｐゴシック" pitchFamily="34" charset="-128"/>
              </a:defRPr>
            </a:lvl3pPr>
            <a:lvl4pPr marL="1600200" indent="-228600" eaLnBrk="0" hangingPunct="0">
              <a:defRPr sz="2200" u="sng">
                <a:solidFill>
                  <a:schemeClr val="tx1"/>
                </a:solidFill>
                <a:latin typeface="Verdana" pitchFamily="34" charset="0"/>
                <a:ea typeface="ＭＳ Ｐゴシック" pitchFamily="34" charset="-128"/>
              </a:defRPr>
            </a:lvl4pPr>
            <a:lvl5pPr marL="2057400" indent="-228600" eaLnBrk="0" hangingPunct="0">
              <a:defRPr sz="2200" u="sng">
                <a:solidFill>
                  <a:schemeClr val="tx1"/>
                </a:solidFill>
                <a:latin typeface="Verdana" pitchFamily="34" charset="0"/>
                <a:ea typeface="ＭＳ Ｐゴシック" pitchFamily="34" charset="-128"/>
              </a:defRPr>
            </a:lvl5pPr>
            <a:lvl6pPr marL="25146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6pPr>
            <a:lvl7pPr marL="29718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7pPr>
            <a:lvl8pPr marL="34290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8pPr>
            <a:lvl9pPr marL="38862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9pPr>
          </a:lstStyle>
          <a:p>
            <a:pPr algn="ctr" eaLnBrk="1" hangingPunct="1">
              <a:buFontTx/>
              <a:buNone/>
              <a:defRPr/>
            </a:pPr>
            <a:r>
              <a:rPr lang="it-IT" sz="2400" b="1" u="none" dirty="0" smtClean="0">
                <a:latin typeface="Calibri" pitchFamily="34" charset="0"/>
                <a:cs typeface="Calibri" pitchFamily="34" charset="0"/>
              </a:rPr>
              <a:t>REPUBBLICA</a:t>
            </a:r>
            <a:endParaRPr lang="it-IT" sz="2400" u="none" dirty="0" smtClean="0">
              <a:latin typeface="Calibri" pitchFamily="34" charset="0"/>
              <a:cs typeface="Calibri" pitchFamily="34" charset="0"/>
            </a:endParaRPr>
          </a:p>
        </p:txBody>
      </p:sp>
      <p:sp>
        <p:nvSpPr>
          <p:cNvPr id="7" name="Text Box 4"/>
          <p:cNvSpPr txBox="1">
            <a:spLocks noChangeArrowheads="1"/>
          </p:cNvSpPr>
          <p:nvPr/>
        </p:nvSpPr>
        <p:spPr bwMode="auto">
          <a:xfrm>
            <a:off x="3286116" y="3571876"/>
            <a:ext cx="2143140" cy="46166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200" u="sng">
                <a:solidFill>
                  <a:schemeClr val="tx1"/>
                </a:solidFill>
                <a:latin typeface="Verdana" pitchFamily="34" charset="0"/>
                <a:ea typeface="ＭＳ Ｐゴシック" pitchFamily="34" charset="-128"/>
              </a:defRPr>
            </a:lvl1pPr>
            <a:lvl2pPr marL="742950" indent="-285750" eaLnBrk="0" hangingPunct="0">
              <a:defRPr sz="2200" u="sng">
                <a:solidFill>
                  <a:schemeClr val="tx1"/>
                </a:solidFill>
                <a:latin typeface="Verdana" pitchFamily="34" charset="0"/>
                <a:ea typeface="ＭＳ Ｐゴシック" pitchFamily="34" charset="-128"/>
              </a:defRPr>
            </a:lvl2pPr>
            <a:lvl3pPr marL="1143000" indent="-228600" eaLnBrk="0" hangingPunct="0">
              <a:defRPr sz="2200" u="sng">
                <a:solidFill>
                  <a:schemeClr val="tx1"/>
                </a:solidFill>
                <a:latin typeface="Verdana" pitchFamily="34" charset="0"/>
                <a:ea typeface="ＭＳ Ｐゴシック" pitchFamily="34" charset="-128"/>
              </a:defRPr>
            </a:lvl3pPr>
            <a:lvl4pPr marL="1600200" indent="-228600" eaLnBrk="0" hangingPunct="0">
              <a:defRPr sz="2200" u="sng">
                <a:solidFill>
                  <a:schemeClr val="tx1"/>
                </a:solidFill>
                <a:latin typeface="Verdana" pitchFamily="34" charset="0"/>
                <a:ea typeface="ＭＳ Ｐゴシック" pitchFamily="34" charset="-128"/>
              </a:defRPr>
            </a:lvl4pPr>
            <a:lvl5pPr marL="2057400" indent="-228600" eaLnBrk="0" hangingPunct="0">
              <a:defRPr sz="2200" u="sng">
                <a:solidFill>
                  <a:schemeClr val="tx1"/>
                </a:solidFill>
                <a:latin typeface="Verdana" pitchFamily="34" charset="0"/>
                <a:ea typeface="ＭＳ Ｐゴシック" pitchFamily="34" charset="-128"/>
              </a:defRPr>
            </a:lvl5pPr>
            <a:lvl6pPr marL="25146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6pPr>
            <a:lvl7pPr marL="29718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7pPr>
            <a:lvl8pPr marL="34290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8pPr>
            <a:lvl9pPr marL="38862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9pPr>
          </a:lstStyle>
          <a:p>
            <a:pPr algn="ctr" eaLnBrk="1" hangingPunct="1">
              <a:buFontTx/>
              <a:buNone/>
              <a:defRPr/>
            </a:pPr>
            <a:r>
              <a:rPr lang="it-IT" sz="2400" b="1" u="none" dirty="0" smtClean="0">
                <a:latin typeface="Calibri" pitchFamily="34" charset="0"/>
                <a:cs typeface="Calibri" pitchFamily="34" charset="0"/>
              </a:rPr>
              <a:t>DEMOCRAZIA</a:t>
            </a:r>
            <a:endParaRPr lang="it-IT" sz="2400" u="none" dirty="0" smtClean="0">
              <a:latin typeface="Calibri" pitchFamily="34" charset="0"/>
              <a:cs typeface="Calibri" pitchFamily="34" charset="0"/>
            </a:endParaRPr>
          </a:p>
        </p:txBody>
      </p:sp>
      <p:sp>
        <p:nvSpPr>
          <p:cNvPr id="8" name="Text Box 4"/>
          <p:cNvSpPr txBox="1">
            <a:spLocks noChangeArrowheads="1"/>
          </p:cNvSpPr>
          <p:nvPr/>
        </p:nvSpPr>
        <p:spPr bwMode="auto">
          <a:xfrm>
            <a:off x="5857884" y="3571876"/>
            <a:ext cx="2143140" cy="46166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200" u="sng">
                <a:solidFill>
                  <a:schemeClr val="tx1"/>
                </a:solidFill>
                <a:latin typeface="Verdana" pitchFamily="34" charset="0"/>
                <a:ea typeface="ＭＳ Ｐゴシック" pitchFamily="34" charset="-128"/>
              </a:defRPr>
            </a:lvl1pPr>
            <a:lvl2pPr marL="742950" indent="-285750" eaLnBrk="0" hangingPunct="0">
              <a:defRPr sz="2200" u="sng">
                <a:solidFill>
                  <a:schemeClr val="tx1"/>
                </a:solidFill>
                <a:latin typeface="Verdana" pitchFamily="34" charset="0"/>
                <a:ea typeface="ＭＳ Ｐゴシック" pitchFamily="34" charset="-128"/>
              </a:defRPr>
            </a:lvl2pPr>
            <a:lvl3pPr marL="1143000" indent="-228600" eaLnBrk="0" hangingPunct="0">
              <a:defRPr sz="2200" u="sng">
                <a:solidFill>
                  <a:schemeClr val="tx1"/>
                </a:solidFill>
                <a:latin typeface="Verdana" pitchFamily="34" charset="0"/>
                <a:ea typeface="ＭＳ Ｐゴシック" pitchFamily="34" charset="-128"/>
              </a:defRPr>
            </a:lvl3pPr>
            <a:lvl4pPr marL="1600200" indent="-228600" eaLnBrk="0" hangingPunct="0">
              <a:defRPr sz="2200" u="sng">
                <a:solidFill>
                  <a:schemeClr val="tx1"/>
                </a:solidFill>
                <a:latin typeface="Verdana" pitchFamily="34" charset="0"/>
                <a:ea typeface="ＭＳ Ｐゴシック" pitchFamily="34" charset="-128"/>
              </a:defRPr>
            </a:lvl4pPr>
            <a:lvl5pPr marL="2057400" indent="-228600" eaLnBrk="0" hangingPunct="0">
              <a:defRPr sz="2200" u="sng">
                <a:solidFill>
                  <a:schemeClr val="tx1"/>
                </a:solidFill>
                <a:latin typeface="Verdana" pitchFamily="34" charset="0"/>
                <a:ea typeface="ＭＳ Ｐゴシック" pitchFamily="34" charset="-128"/>
              </a:defRPr>
            </a:lvl5pPr>
            <a:lvl6pPr marL="25146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6pPr>
            <a:lvl7pPr marL="29718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7pPr>
            <a:lvl8pPr marL="34290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8pPr>
            <a:lvl9pPr marL="38862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9pPr>
          </a:lstStyle>
          <a:p>
            <a:pPr algn="ctr" eaLnBrk="1" hangingPunct="1">
              <a:buFontTx/>
              <a:buNone/>
              <a:defRPr/>
            </a:pPr>
            <a:r>
              <a:rPr lang="it-IT" sz="2400" b="1" u="none" dirty="0" smtClean="0">
                <a:latin typeface="Calibri" pitchFamily="34" charset="0"/>
                <a:cs typeface="Calibri" pitchFamily="34" charset="0"/>
              </a:rPr>
              <a:t>LAVORO</a:t>
            </a:r>
            <a:endParaRPr lang="it-IT" sz="2400" u="none" dirty="0" smtClean="0">
              <a:latin typeface="Calibri" pitchFamily="34" charset="0"/>
              <a:cs typeface="Calibri" pitchFamily="34" charset="0"/>
            </a:endParaRPr>
          </a:p>
        </p:txBody>
      </p:sp>
      <p:sp>
        <p:nvSpPr>
          <p:cNvPr id="9" name="Text Box 4"/>
          <p:cNvSpPr txBox="1">
            <a:spLocks noChangeArrowheads="1"/>
          </p:cNvSpPr>
          <p:nvPr/>
        </p:nvSpPr>
        <p:spPr bwMode="auto">
          <a:xfrm>
            <a:off x="1214414" y="4429132"/>
            <a:ext cx="3143272" cy="830997"/>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200" u="sng">
                <a:solidFill>
                  <a:schemeClr val="tx1"/>
                </a:solidFill>
                <a:latin typeface="Verdana" pitchFamily="34" charset="0"/>
                <a:ea typeface="ＭＳ Ｐゴシック" pitchFamily="34" charset="-128"/>
              </a:defRPr>
            </a:lvl1pPr>
            <a:lvl2pPr marL="742950" indent="-285750" eaLnBrk="0" hangingPunct="0">
              <a:defRPr sz="2200" u="sng">
                <a:solidFill>
                  <a:schemeClr val="tx1"/>
                </a:solidFill>
                <a:latin typeface="Verdana" pitchFamily="34" charset="0"/>
                <a:ea typeface="ＭＳ Ｐゴシック" pitchFamily="34" charset="-128"/>
              </a:defRPr>
            </a:lvl2pPr>
            <a:lvl3pPr marL="1143000" indent="-228600" eaLnBrk="0" hangingPunct="0">
              <a:defRPr sz="2200" u="sng">
                <a:solidFill>
                  <a:schemeClr val="tx1"/>
                </a:solidFill>
                <a:latin typeface="Verdana" pitchFamily="34" charset="0"/>
                <a:ea typeface="ＭＳ Ｐゴシック" pitchFamily="34" charset="-128"/>
              </a:defRPr>
            </a:lvl3pPr>
            <a:lvl4pPr marL="1600200" indent="-228600" eaLnBrk="0" hangingPunct="0">
              <a:defRPr sz="2200" u="sng">
                <a:solidFill>
                  <a:schemeClr val="tx1"/>
                </a:solidFill>
                <a:latin typeface="Verdana" pitchFamily="34" charset="0"/>
                <a:ea typeface="ＭＳ Ｐゴシック" pitchFamily="34" charset="-128"/>
              </a:defRPr>
            </a:lvl4pPr>
            <a:lvl5pPr marL="2057400" indent="-228600" eaLnBrk="0" hangingPunct="0">
              <a:defRPr sz="2200" u="sng">
                <a:solidFill>
                  <a:schemeClr val="tx1"/>
                </a:solidFill>
                <a:latin typeface="Verdana" pitchFamily="34" charset="0"/>
                <a:ea typeface="ＭＳ Ｐゴシック" pitchFamily="34" charset="-128"/>
              </a:defRPr>
            </a:lvl5pPr>
            <a:lvl6pPr marL="25146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6pPr>
            <a:lvl7pPr marL="29718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7pPr>
            <a:lvl8pPr marL="34290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8pPr>
            <a:lvl9pPr marL="38862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9pPr>
          </a:lstStyle>
          <a:p>
            <a:pPr algn="ctr" eaLnBrk="1" hangingPunct="1">
              <a:buFontTx/>
              <a:buNone/>
              <a:defRPr/>
            </a:pPr>
            <a:r>
              <a:rPr lang="it-IT" sz="2400" b="1" u="none" dirty="0" smtClean="0">
                <a:latin typeface="Calibri" pitchFamily="34" charset="0"/>
                <a:cs typeface="Calibri" pitchFamily="34" charset="0"/>
              </a:rPr>
              <a:t>SOVRANITA’ POPOLARE</a:t>
            </a:r>
            <a:endParaRPr lang="it-IT" sz="2400" u="none" dirty="0" smtClean="0">
              <a:latin typeface="Calibri" pitchFamily="34" charset="0"/>
              <a:cs typeface="Calibri" pitchFamily="34" charset="0"/>
            </a:endParaRPr>
          </a:p>
        </p:txBody>
      </p:sp>
      <p:sp>
        <p:nvSpPr>
          <p:cNvPr id="10" name="Text Box 4"/>
          <p:cNvSpPr txBox="1">
            <a:spLocks noChangeArrowheads="1"/>
          </p:cNvSpPr>
          <p:nvPr/>
        </p:nvSpPr>
        <p:spPr bwMode="auto">
          <a:xfrm>
            <a:off x="4786314" y="4429132"/>
            <a:ext cx="3000396" cy="830997"/>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200" u="sng">
                <a:solidFill>
                  <a:schemeClr val="tx1"/>
                </a:solidFill>
                <a:latin typeface="Verdana" pitchFamily="34" charset="0"/>
                <a:ea typeface="ＭＳ Ｐゴシック" pitchFamily="34" charset="-128"/>
              </a:defRPr>
            </a:lvl1pPr>
            <a:lvl2pPr marL="742950" indent="-285750" eaLnBrk="0" hangingPunct="0">
              <a:defRPr sz="2200" u="sng">
                <a:solidFill>
                  <a:schemeClr val="tx1"/>
                </a:solidFill>
                <a:latin typeface="Verdana" pitchFamily="34" charset="0"/>
                <a:ea typeface="ＭＳ Ｐゴシック" pitchFamily="34" charset="-128"/>
              </a:defRPr>
            </a:lvl2pPr>
            <a:lvl3pPr marL="1143000" indent="-228600" eaLnBrk="0" hangingPunct="0">
              <a:defRPr sz="2200" u="sng">
                <a:solidFill>
                  <a:schemeClr val="tx1"/>
                </a:solidFill>
                <a:latin typeface="Verdana" pitchFamily="34" charset="0"/>
                <a:ea typeface="ＭＳ Ｐゴシック" pitchFamily="34" charset="-128"/>
              </a:defRPr>
            </a:lvl3pPr>
            <a:lvl4pPr marL="1600200" indent="-228600" eaLnBrk="0" hangingPunct="0">
              <a:defRPr sz="2200" u="sng">
                <a:solidFill>
                  <a:schemeClr val="tx1"/>
                </a:solidFill>
                <a:latin typeface="Verdana" pitchFamily="34" charset="0"/>
                <a:ea typeface="ＭＳ Ｐゴシック" pitchFamily="34" charset="-128"/>
              </a:defRPr>
            </a:lvl4pPr>
            <a:lvl5pPr marL="2057400" indent="-228600" eaLnBrk="0" hangingPunct="0">
              <a:defRPr sz="2200" u="sng">
                <a:solidFill>
                  <a:schemeClr val="tx1"/>
                </a:solidFill>
                <a:latin typeface="Verdana" pitchFamily="34" charset="0"/>
                <a:ea typeface="ＭＳ Ｐゴシック" pitchFamily="34" charset="-128"/>
              </a:defRPr>
            </a:lvl5pPr>
            <a:lvl6pPr marL="25146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6pPr>
            <a:lvl7pPr marL="29718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7pPr>
            <a:lvl8pPr marL="34290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8pPr>
            <a:lvl9pPr marL="3886200" indent="-228600" algn="ctr" eaLnBrk="0" fontAlgn="base" hangingPunct="0">
              <a:spcBef>
                <a:spcPct val="50000"/>
              </a:spcBef>
              <a:spcAft>
                <a:spcPct val="0"/>
              </a:spcAft>
              <a:buFont typeface="Wingdings" pitchFamily="2" charset="2"/>
              <a:buChar char="Ø"/>
              <a:defRPr sz="2200" u="sng">
                <a:solidFill>
                  <a:schemeClr val="tx1"/>
                </a:solidFill>
                <a:latin typeface="Verdana" pitchFamily="34" charset="0"/>
                <a:ea typeface="ＭＳ Ｐゴシック" pitchFamily="34" charset="-128"/>
              </a:defRPr>
            </a:lvl9pPr>
          </a:lstStyle>
          <a:p>
            <a:pPr algn="ctr" eaLnBrk="1" hangingPunct="1">
              <a:buFontTx/>
              <a:buNone/>
              <a:defRPr/>
            </a:pPr>
            <a:r>
              <a:rPr lang="it-IT" sz="2400" b="1" u="none" dirty="0" smtClean="0">
                <a:latin typeface="Calibri" pitchFamily="34" charset="0"/>
                <a:cs typeface="Calibri" pitchFamily="34" charset="0"/>
              </a:rPr>
              <a:t>POTERI LIMITATI DALLA COSTITUZIONE</a:t>
            </a:r>
            <a:endParaRPr lang="it-IT" sz="2400" u="none" dirty="0" smtClean="0">
              <a:latin typeface="Calibri" pitchFamily="34" charset="0"/>
              <a:cs typeface="Calibri" pitchFamily="34" charset="0"/>
            </a:endParaRPr>
          </a:p>
        </p:txBody>
      </p:sp>
    </p:spTree>
  </p:cSld>
  <p:clrMapOvr>
    <a:masterClrMapping/>
  </p:clrMapOvr>
  <p:transition spd="med">
    <p:diamond/>
    <p:sndAc>
      <p:stSnd>
        <p:snd r:embed="rId2" name="voltage.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700" name="Connettore 4 28672"/>
          <p:cNvCxnSpPr>
            <a:cxnSpLocks noChangeShapeType="1"/>
          </p:cNvCxnSpPr>
          <p:nvPr/>
        </p:nvCxnSpPr>
        <p:spPr bwMode="auto">
          <a:xfrm rot="10800000" flipV="1">
            <a:off x="3433763" y="1084263"/>
            <a:ext cx="201612" cy="12700"/>
          </a:xfrm>
          <a:prstGeom prst="bentConnector3">
            <a:avLst>
              <a:gd name="adj1" fmla="val -1068852"/>
            </a:avLst>
          </a:prstGeom>
          <a:noFill/>
          <a:ln w="9525">
            <a:noFill/>
            <a:round/>
            <a:headEnd/>
            <a:tailEnd/>
          </a:ln>
        </p:spPr>
      </p:cxnSp>
      <p:sp>
        <p:nvSpPr>
          <p:cNvPr id="29701" name="Rettangolo 1"/>
          <p:cNvSpPr>
            <a:spLocks noChangeArrowheads="1"/>
          </p:cNvSpPr>
          <p:nvPr/>
        </p:nvSpPr>
        <p:spPr bwMode="auto">
          <a:xfrm>
            <a:off x="214282" y="500042"/>
            <a:ext cx="8786843" cy="5632311"/>
          </a:xfrm>
          <a:prstGeom prst="rect">
            <a:avLst/>
          </a:prstGeom>
          <a:ln>
            <a:solidFill>
              <a:schemeClr val="bg1"/>
            </a:solidFill>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algn="l">
              <a:buFont typeface="Arial" pitchFamily="34" charset="0"/>
              <a:buChar char="•"/>
            </a:pPr>
            <a:r>
              <a:rPr lang="it-IT" sz="2400" b="1" u="none" dirty="0" smtClean="0">
                <a:latin typeface="Calibri" pitchFamily="34" charset="0"/>
                <a:cs typeface="Calibri" pitchFamily="34" charset="0"/>
              </a:rPr>
              <a:t> </a:t>
            </a:r>
            <a:r>
              <a:rPr lang="it-IT" sz="2400" b="1" u="none" dirty="0" smtClean="0">
                <a:solidFill>
                  <a:srgbClr val="FF0000"/>
                </a:solidFill>
                <a:latin typeface="Calibri" pitchFamily="34" charset="0"/>
                <a:cs typeface="Calibri" pitchFamily="34" charset="0"/>
              </a:rPr>
              <a:t>REPUBBLICA</a:t>
            </a:r>
            <a:r>
              <a:rPr lang="it-IT" sz="2400" b="1" u="none" dirty="0" smtClean="0">
                <a:latin typeface="Calibri" pitchFamily="34" charset="0"/>
                <a:cs typeface="Calibri" pitchFamily="34" charset="0"/>
              </a:rPr>
              <a:t> </a:t>
            </a:r>
            <a:r>
              <a:rPr lang="it-IT" sz="2400" u="none" dirty="0">
                <a:latin typeface="Calibri" pitchFamily="34" charset="0"/>
                <a:cs typeface="Calibri" pitchFamily="34" charset="0"/>
              </a:rPr>
              <a:t>da </a:t>
            </a:r>
            <a:r>
              <a:rPr lang="it-IT" sz="2400" i="1" u="none" dirty="0" err="1">
                <a:latin typeface="Calibri" pitchFamily="34" charset="0"/>
                <a:cs typeface="Calibri" pitchFamily="34" charset="0"/>
              </a:rPr>
              <a:t>res</a:t>
            </a:r>
            <a:r>
              <a:rPr lang="it-IT" sz="2400" i="1" u="none" dirty="0">
                <a:latin typeface="Calibri" pitchFamily="34" charset="0"/>
                <a:cs typeface="Calibri" pitchFamily="34" charset="0"/>
              </a:rPr>
              <a:t> </a:t>
            </a:r>
            <a:r>
              <a:rPr lang="it-IT" sz="2400" i="1" u="none" dirty="0" err="1">
                <a:latin typeface="Calibri" pitchFamily="34" charset="0"/>
                <a:cs typeface="Calibri" pitchFamily="34" charset="0"/>
              </a:rPr>
              <a:t>publica</a:t>
            </a:r>
            <a:r>
              <a:rPr lang="it-IT" sz="2400" i="1" u="none" dirty="0">
                <a:latin typeface="Calibri" pitchFamily="34" charset="0"/>
                <a:cs typeface="Calibri" pitchFamily="34" charset="0"/>
              </a:rPr>
              <a:t> </a:t>
            </a:r>
            <a:r>
              <a:rPr lang="it-IT" sz="2400" u="none" dirty="0">
                <a:latin typeface="Calibri" pitchFamily="34" charset="0"/>
                <a:cs typeface="Calibri" pitchFamily="34" charset="0"/>
              </a:rPr>
              <a:t>= </a:t>
            </a:r>
            <a:r>
              <a:rPr lang="it-IT" sz="2400" b="1" u="none" dirty="0">
                <a:latin typeface="Calibri" pitchFamily="34" charset="0"/>
                <a:cs typeface="Calibri" pitchFamily="34" charset="0"/>
              </a:rPr>
              <a:t>cosa di tutti</a:t>
            </a:r>
            <a:r>
              <a:rPr lang="it-IT" sz="2400" u="none" dirty="0">
                <a:latin typeface="Calibri" pitchFamily="34" charset="0"/>
                <a:cs typeface="Calibri" pitchFamily="34" charset="0"/>
              </a:rPr>
              <a:t>; lo Stato non è un patrimonio familiare dinastico che si possa trasmettere per via </a:t>
            </a:r>
            <a:r>
              <a:rPr lang="it-IT" sz="2400" u="none" dirty="0" smtClean="0">
                <a:latin typeface="Calibri" pitchFamily="34" charset="0"/>
                <a:cs typeface="Calibri" pitchFamily="34" charset="0"/>
              </a:rPr>
              <a:t>ereditaria, ma un bene comune</a:t>
            </a:r>
            <a:endParaRPr lang="it-IT" sz="2400" u="none" dirty="0">
              <a:latin typeface="Calibri" pitchFamily="34" charset="0"/>
              <a:cs typeface="Calibri" pitchFamily="34" charset="0"/>
            </a:endParaRPr>
          </a:p>
          <a:p>
            <a:pPr algn="l">
              <a:buFont typeface="Arial" pitchFamily="34" charset="0"/>
              <a:buChar char="•"/>
            </a:pPr>
            <a:r>
              <a:rPr lang="it-IT" sz="2400" u="none" dirty="0" smtClean="0">
                <a:latin typeface="Calibri" pitchFamily="34" charset="0"/>
                <a:cs typeface="Calibri" pitchFamily="34" charset="0"/>
              </a:rPr>
              <a:t> Coloro </a:t>
            </a:r>
            <a:r>
              <a:rPr lang="it-IT" sz="2400" u="none" dirty="0">
                <a:latin typeface="Calibri" pitchFamily="34" charset="0"/>
                <a:cs typeface="Calibri" pitchFamily="34" charset="0"/>
              </a:rPr>
              <a:t>che </a:t>
            </a:r>
            <a:r>
              <a:rPr lang="it-IT" sz="2400" u="none" dirty="0" smtClean="0">
                <a:latin typeface="Calibri" pitchFamily="34" charset="0"/>
                <a:cs typeface="Calibri" pitchFamily="34" charset="0"/>
              </a:rPr>
              <a:t>svolgono il </a:t>
            </a:r>
            <a:r>
              <a:rPr lang="it-IT" sz="2400" b="1" u="none" dirty="0">
                <a:latin typeface="Calibri" pitchFamily="34" charset="0"/>
                <a:cs typeface="Calibri" pitchFamily="34" charset="0"/>
              </a:rPr>
              <a:t>ruolo di direzione politica </a:t>
            </a:r>
            <a:r>
              <a:rPr lang="it-IT" sz="2400" u="none" dirty="0">
                <a:latin typeface="Calibri" pitchFamily="34" charset="0"/>
                <a:cs typeface="Calibri" pitchFamily="34" charset="0"/>
              </a:rPr>
              <a:t>sono </a:t>
            </a:r>
            <a:r>
              <a:rPr lang="it-IT" sz="2400" b="1" dirty="0" smtClean="0">
                <a:latin typeface="Calibri" pitchFamily="34" charset="0"/>
                <a:cs typeface="Calibri" pitchFamily="34" charset="0"/>
              </a:rPr>
              <a:t>funzionar</a:t>
            </a:r>
            <a:r>
              <a:rPr lang="it-IT" sz="2400" b="1" u="none" dirty="0" smtClean="0">
                <a:latin typeface="Calibri" pitchFamily="34" charset="0"/>
                <a:cs typeface="Calibri" pitchFamily="34" charset="0"/>
              </a:rPr>
              <a:t>i</a:t>
            </a:r>
            <a:r>
              <a:rPr lang="it-IT" sz="2400" u="none" dirty="0">
                <a:latin typeface="Calibri" pitchFamily="34" charset="0"/>
                <a:cs typeface="Calibri" pitchFamily="34" charset="0"/>
              </a:rPr>
              <a:t>, non proprietari dello </a:t>
            </a:r>
            <a:r>
              <a:rPr lang="it-IT" sz="2400" u="none" dirty="0" smtClean="0">
                <a:latin typeface="Calibri" pitchFamily="34" charset="0"/>
                <a:cs typeface="Calibri" pitchFamily="34" charset="0"/>
              </a:rPr>
              <a:t>Stato; </a:t>
            </a:r>
            <a:r>
              <a:rPr lang="it-IT" sz="2400" u="none" dirty="0">
                <a:latin typeface="Calibri" pitchFamily="34" charset="0"/>
                <a:cs typeface="Calibri" pitchFamily="34" charset="0"/>
              </a:rPr>
              <a:t>i </a:t>
            </a:r>
            <a:r>
              <a:rPr lang="it-IT" sz="2400" b="1" u="none" dirty="0">
                <a:latin typeface="Calibri" pitchFamily="34" charset="0"/>
                <a:cs typeface="Calibri" pitchFamily="34" charset="0"/>
              </a:rPr>
              <a:t>governati</a:t>
            </a:r>
            <a:r>
              <a:rPr lang="it-IT" sz="2400" u="none" dirty="0">
                <a:latin typeface="Calibri" pitchFamily="34" charset="0"/>
                <a:cs typeface="Calibri" pitchFamily="34" charset="0"/>
              </a:rPr>
              <a:t> non sono sudditi, ma </a:t>
            </a:r>
            <a:r>
              <a:rPr lang="it-IT" sz="2400" b="1" u="none" dirty="0">
                <a:latin typeface="Calibri" pitchFamily="34" charset="0"/>
                <a:cs typeface="Calibri" pitchFamily="34" charset="0"/>
              </a:rPr>
              <a:t>cittadini</a:t>
            </a:r>
            <a:r>
              <a:rPr lang="it-IT" sz="2400" u="none" dirty="0">
                <a:latin typeface="Calibri" pitchFamily="34" charset="0"/>
                <a:cs typeface="Calibri" pitchFamily="34" charset="0"/>
              </a:rPr>
              <a:t>, che devono essere messi in condizione di esercitare la propria </a:t>
            </a:r>
            <a:r>
              <a:rPr lang="it-IT" sz="2400" b="1" u="none" dirty="0" smtClean="0">
                <a:solidFill>
                  <a:srgbClr val="FF0000"/>
                </a:solidFill>
                <a:latin typeface="Calibri" pitchFamily="34" charset="0"/>
                <a:cs typeface="Calibri" pitchFamily="34" charset="0"/>
              </a:rPr>
              <a:t>SOVRANITÀ</a:t>
            </a:r>
            <a:r>
              <a:rPr lang="it-IT" sz="2400" u="none" dirty="0" smtClean="0">
                <a:latin typeface="Calibri" pitchFamily="34" charset="0"/>
                <a:cs typeface="Calibri" pitchFamily="34" charset="0"/>
              </a:rPr>
              <a:t>.</a:t>
            </a:r>
            <a:endParaRPr lang="it-IT" sz="2400" u="none" dirty="0">
              <a:latin typeface="Calibri" pitchFamily="34" charset="0"/>
              <a:cs typeface="Calibri" pitchFamily="34" charset="0"/>
            </a:endParaRPr>
          </a:p>
          <a:p>
            <a:pPr algn="l">
              <a:buFont typeface="Arial" pitchFamily="34" charset="0"/>
              <a:buChar char="•"/>
            </a:pPr>
            <a:r>
              <a:rPr lang="it-IT" sz="2400" u="none" dirty="0" smtClean="0">
                <a:latin typeface="Calibri" pitchFamily="34" charset="0"/>
                <a:cs typeface="Calibri" pitchFamily="34" charset="0"/>
              </a:rPr>
              <a:t> Carattere </a:t>
            </a:r>
            <a:r>
              <a:rPr lang="it-IT" sz="2400" u="none" dirty="0">
                <a:latin typeface="Calibri" pitchFamily="34" charset="0"/>
                <a:cs typeface="Calibri" pitchFamily="34" charset="0"/>
              </a:rPr>
              <a:t>democratico della repubblica </a:t>
            </a:r>
            <a:r>
              <a:rPr lang="it-IT" sz="2400" u="none" dirty="0" smtClean="0">
                <a:latin typeface="Calibri" pitchFamily="34" charset="0"/>
                <a:cs typeface="Calibri" pitchFamily="34" charset="0"/>
              </a:rPr>
              <a:t>(</a:t>
            </a:r>
            <a:r>
              <a:rPr lang="it-IT" sz="2400" i="1" u="none" dirty="0" err="1" smtClean="0">
                <a:latin typeface="Calibri" pitchFamily="34" charset="0"/>
                <a:cs typeface="Calibri" pitchFamily="34" charset="0"/>
              </a:rPr>
              <a:t>demos</a:t>
            </a:r>
            <a:r>
              <a:rPr lang="it-IT" sz="2400" u="none" dirty="0" err="1">
                <a:latin typeface="Calibri" pitchFamily="34" charset="0"/>
                <a:cs typeface="Calibri" pitchFamily="34" charset="0"/>
              </a:rPr>
              <a:t>=</a:t>
            </a:r>
            <a:r>
              <a:rPr lang="it-IT" sz="2400" u="none" dirty="0">
                <a:latin typeface="Calibri" pitchFamily="34" charset="0"/>
                <a:cs typeface="Calibri" pitchFamily="34" charset="0"/>
              </a:rPr>
              <a:t> popolo e </a:t>
            </a:r>
            <a:r>
              <a:rPr lang="it-IT" sz="2400" i="1" u="none" dirty="0" err="1">
                <a:latin typeface="Calibri" pitchFamily="34" charset="0"/>
                <a:cs typeface="Calibri" pitchFamily="34" charset="0"/>
              </a:rPr>
              <a:t>kratía</a:t>
            </a:r>
            <a:r>
              <a:rPr lang="it-IT" sz="2400" i="1" u="none" dirty="0">
                <a:latin typeface="Calibri" pitchFamily="34" charset="0"/>
                <a:cs typeface="Calibri" pitchFamily="34" charset="0"/>
              </a:rPr>
              <a:t> = </a:t>
            </a:r>
            <a:r>
              <a:rPr lang="it-IT" sz="2400" i="1" dirty="0" smtClean="0">
                <a:latin typeface="Calibri" pitchFamily="34" charset="0"/>
                <a:cs typeface="Calibri" pitchFamily="34" charset="0"/>
              </a:rPr>
              <a:t>potere, comando</a:t>
            </a:r>
            <a:r>
              <a:rPr lang="it-IT" sz="2400" i="1" u="none" dirty="0" smtClean="0">
                <a:latin typeface="Calibri" pitchFamily="34" charset="0"/>
                <a:cs typeface="Calibri" pitchFamily="34" charset="0"/>
              </a:rPr>
              <a:t>): </a:t>
            </a:r>
            <a:r>
              <a:rPr lang="it-IT" sz="2400" u="none" dirty="0" smtClean="0">
                <a:latin typeface="Calibri" pitchFamily="34" charset="0"/>
                <a:cs typeface="Calibri" pitchFamily="34" charset="0"/>
              </a:rPr>
              <a:t>si </a:t>
            </a:r>
            <a:r>
              <a:rPr lang="it-IT" sz="2400" u="none" dirty="0">
                <a:latin typeface="Calibri" pitchFamily="34" charset="0"/>
                <a:cs typeface="Calibri" pitchFamily="34" charset="0"/>
              </a:rPr>
              <a:t>tratta </a:t>
            </a:r>
            <a:r>
              <a:rPr lang="it-IT" sz="2400" u="none" dirty="0" smtClean="0">
                <a:latin typeface="Calibri" pitchFamily="34" charset="0"/>
                <a:cs typeface="Calibri" pitchFamily="34" charset="0"/>
              </a:rPr>
              <a:t>di </a:t>
            </a:r>
            <a:r>
              <a:rPr lang="it-IT" sz="2400" u="none" dirty="0">
                <a:latin typeface="Calibri" pitchFamily="34" charset="0"/>
                <a:cs typeface="Calibri" pitchFamily="34" charset="0"/>
              </a:rPr>
              <a:t>una </a:t>
            </a:r>
            <a:r>
              <a:rPr lang="it-IT" sz="2400" b="1" u="none" dirty="0" smtClean="0">
                <a:solidFill>
                  <a:srgbClr val="FF0000"/>
                </a:solidFill>
                <a:latin typeface="Calibri" pitchFamily="34" charset="0"/>
                <a:cs typeface="Calibri" pitchFamily="34" charset="0"/>
              </a:rPr>
              <a:t>DEMOCRAZIA RAPPRESENTATIVA</a:t>
            </a:r>
          </a:p>
          <a:p>
            <a:pPr>
              <a:buFont typeface="Arial" pitchFamily="34" charset="0"/>
              <a:buChar char="•"/>
            </a:pPr>
            <a:r>
              <a:rPr lang="it-IT" sz="2400" b="1" dirty="0" smtClean="0">
                <a:latin typeface="Calibri" pitchFamily="34" charset="0"/>
                <a:cs typeface="Calibri" pitchFamily="34" charset="0"/>
              </a:rPr>
              <a:t> </a:t>
            </a:r>
            <a:r>
              <a:rPr lang="it-IT" sz="2400" b="1" dirty="0" smtClean="0">
                <a:solidFill>
                  <a:srgbClr val="FF0000"/>
                </a:solidFill>
                <a:latin typeface="Calibri" pitchFamily="34" charset="0"/>
                <a:cs typeface="Calibri" pitchFamily="34" charset="0"/>
              </a:rPr>
              <a:t>NESSUNO È AL </a:t>
            </a:r>
            <a:r>
              <a:rPr lang="it-IT" sz="2400" b="1" dirty="0" err="1" smtClean="0">
                <a:solidFill>
                  <a:srgbClr val="FF0000"/>
                </a:solidFill>
                <a:latin typeface="Calibri" pitchFamily="34" charset="0"/>
                <a:cs typeface="Calibri" pitchFamily="34" charset="0"/>
              </a:rPr>
              <a:t>DI</a:t>
            </a:r>
            <a:r>
              <a:rPr lang="it-IT" sz="2400" b="1" dirty="0" smtClean="0">
                <a:solidFill>
                  <a:srgbClr val="FF0000"/>
                </a:solidFill>
                <a:latin typeface="Calibri" pitchFamily="34" charset="0"/>
                <a:cs typeface="Calibri" pitchFamily="34" charset="0"/>
              </a:rPr>
              <a:t> SOPRA DELLA COSTITUZIONE</a:t>
            </a:r>
            <a:r>
              <a:rPr lang="it-IT" sz="2400" dirty="0" smtClean="0">
                <a:latin typeface="Calibri" pitchFamily="34" charset="0"/>
                <a:cs typeface="Calibri" pitchFamily="34" charset="0"/>
              </a:rPr>
              <a:t>. Chiunque detenga potere politico è limitato dalla Costituzione. Ciò impedisce l’eliminazione della democrazia</a:t>
            </a:r>
            <a:endParaRPr lang="it-IT" sz="2400" b="1" u="none" dirty="0" smtClean="0">
              <a:latin typeface="Calibri" pitchFamily="34" charset="0"/>
              <a:cs typeface="Calibri" pitchFamily="34" charset="0"/>
            </a:endParaRPr>
          </a:p>
          <a:p>
            <a:pPr>
              <a:buFont typeface="Arial" pitchFamily="34" charset="0"/>
              <a:buChar char="•"/>
            </a:pPr>
            <a:r>
              <a:rPr lang="it-IT" sz="2400" dirty="0" smtClean="0">
                <a:latin typeface="Calibri" pitchFamily="34" charset="0"/>
                <a:cs typeface="Calibri" pitchFamily="34" charset="0"/>
              </a:rPr>
              <a:t> Il </a:t>
            </a:r>
            <a:r>
              <a:rPr lang="it-IT" sz="2400" b="1" dirty="0" smtClean="0">
                <a:solidFill>
                  <a:srgbClr val="FF0000"/>
                </a:solidFill>
                <a:latin typeface="Calibri" pitchFamily="34" charset="0"/>
                <a:cs typeface="Calibri" pitchFamily="34" charset="0"/>
              </a:rPr>
              <a:t>LAVORO</a:t>
            </a:r>
            <a:r>
              <a:rPr lang="it-IT" sz="2400" dirty="0" smtClean="0">
                <a:latin typeface="Calibri" pitchFamily="34" charset="0"/>
                <a:cs typeface="Calibri" pitchFamily="34" charset="0"/>
              </a:rPr>
              <a:t> di cui si parla è quello che ha connotazioni </a:t>
            </a:r>
            <a:r>
              <a:rPr lang="it-IT" sz="2400" b="1" dirty="0" smtClean="0">
                <a:latin typeface="Calibri" pitchFamily="34" charset="0"/>
                <a:cs typeface="Calibri" pitchFamily="34" charset="0"/>
              </a:rPr>
              <a:t>marxiane</a:t>
            </a:r>
            <a:r>
              <a:rPr lang="it-IT" sz="2400" dirty="0" smtClean="0">
                <a:latin typeface="Calibri" pitchFamily="34" charset="0"/>
                <a:cs typeface="Calibri" pitchFamily="34" charset="0"/>
              </a:rPr>
              <a:t>: l’Italia è una repubblica fondata sull’essenza delle persone: </a:t>
            </a:r>
            <a:r>
              <a:rPr lang="it-IT" sz="2400" dirty="0" err="1" smtClean="0">
                <a:latin typeface="Calibri" pitchFamily="34" charset="0"/>
                <a:cs typeface="Calibri" pitchFamily="34" charset="0"/>
              </a:rPr>
              <a:t>marxianamente</a:t>
            </a:r>
            <a:r>
              <a:rPr lang="it-IT" sz="2400" dirty="0" smtClean="0">
                <a:latin typeface="Calibri" pitchFamily="34" charset="0"/>
                <a:cs typeface="Calibri" pitchFamily="34" charset="0"/>
              </a:rPr>
              <a:t> l’uomo è ciò che fa</a:t>
            </a:r>
            <a:r>
              <a:rPr lang="it-IT" sz="2400" b="1" u="none" dirty="0" smtClean="0">
                <a:latin typeface="Calibri" pitchFamily="34" charset="0"/>
                <a:cs typeface="Calibri" pitchFamily="34" charset="0"/>
              </a:rPr>
              <a:t> </a:t>
            </a:r>
            <a:endParaRPr lang="it-IT" sz="2400" u="none" dirty="0">
              <a:latin typeface="Calibri" pitchFamily="34" charset="0"/>
              <a:cs typeface="Calibri" pitchFamily="34" charset="0"/>
            </a:endParaRPr>
          </a:p>
        </p:txBody>
      </p:sp>
    </p:spTree>
  </p:cSld>
  <p:clrMapOvr>
    <a:masterClrMapping/>
  </p:clrMapOvr>
  <p:transition spd="med">
    <p:diamond/>
    <p:sndAc>
      <p:stSnd>
        <p:snd r:embed="rId2" name="voltage.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28662" y="1428736"/>
            <a:ext cx="7358114" cy="3539430"/>
          </a:xfrm>
          <a:prstGeom prst="rect">
            <a:avLst/>
          </a:prstGeom>
        </p:spPr>
        <p:txBody>
          <a:bodyPr wrap="square">
            <a:spAutoFit/>
          </a:bodyPr>
          <a:lstStyle/>
          <a:p>
            <a:pPr>
              <a:lnSpc>
                <a:spcPct val="80000"/>
              </a:lnSpc>
            </a:pPr>
            <a:r>
              <a:rPr lang="it-IT" sz="2800" b="1" dirty="0" smtClean="0">
                <a:latin typeface="Calibri" pitchFamily="34" charset="0"/>
                <a:cs typeface="Calibri" pitchFamily="34" charset="0"/>
              </a:rPr>
              <a:t>Art. 2</a:t>
            </a:r>
            <a:r>
              <a:rPr lang="it-IT" sz="2800" dirty="0" smtClean="0">
                <a:latin typeface="Calibri" pitchFamily="34" charset="0"/>
                <a:cs typeface="Calibri" pitchFamily="34" charset="0"/>
              </a:rPr>
              <a:t> </a:t>
            </a:r>
          </a:p>
          <a:p>
            <a:pPr>
              <a:lnSpc>
                <a:spcPct val="80000"/>
              </a:lnSpc>
            </a:pPr>
            <a:endParaRPr lang="it-IT" sz="2800" dirty="0" smtClean="0">
              <a:latin typeface="Calibri" pitchFamily="34" charset="0"/>
              <a:cs typeface="Calibri" pitchFamily="34" charset="0"/>
            </a:endParaRPr>
          </a:p>
          <a:p>
            <a:pPr algn="just">
              <a:lnSpc>
                <a:spcPct val="80000"/>
              </a:lnSpc>
            </a:pPr>
            <a:r>
              <a:rPr lang="it-IT" sz="2800" dirty="0" smtClean="0">
                <a:latin typeface="Calibri" pitchFamily="34" charset="0"/>
                <a:cs typeface="Calibri" pitchFamily="34" charset="0"/>
              </a:rPr>
              <a:t>La Repubblica riconosce e garantisce i diritti inviolabili </a:t>
            </a:r>
          </a:p>
          <a:p>
            <a:pPr algn="just">
              <a:lnSpc>
                <a:spcPct val="80000"/>
              </a:lnSpc>
            </a:pPr>
            <a:r>
              <a:rPr lang="it-IT" sz="2800" dirty="0" smtClean="0">
                <a:latin typeface="Calibri" pitchFamily="34" charset="0"/>
                <a:cs typeface="Calibri" pitchFamily="34" charset="0"/>
              </a:rPr>
              <a:t>dell'uomo, sia come singolo sia nelle formazioni sociali ove si </a:t>
            </a:r>
          </a:p>
          <a:p>
            <a:pPr algn="just">
              <a:lnSpc>
                <a:spcPct val="80000"/>
              </a:lnSpc>
            </a:pPr>
            <a:r>
              <a:rPr lang="it-IT" sz="2800" dirty="0" smtClean="0">
                <a:latin typeface="Calibri" pitchFamily="34" charset="0"/>
                <a:cs typeface="Calibri" pitchFamily="34" charset="0"/>
              </a:rPr>
              <a:t>svolge la sua personalità, e richiede l'adempimento dei doveri </a:t>
            </a:r>
          </a:p>
          <a:p>
            <a:pPr algn="just">
              <a:lnSpc>
                <a:spcPct val="80000"/>
              </a:lnSpc>
            </a:pPr>
            <a:r>
              <a:rPr lang="it-IT" sz="2800" dirty="0" smtClean="0">
                <a:latin typeface="Calibri" pitchFamily="34" charset="0"/>
                <a:cs typeface="Calibri" pitchFamily="34" charset="0"/>
              </a:rPr>
              <a:t>inderogabili di solidarietà politica, economica e sociale.</a:t>
            </a:r>
          </a:p>
        </p:txBody>
      </p:sp>
    </p:spTree>
  </p:cSld>
  <p:clrMapOvr>
    <a:masterClrMapping/>
  </p:clrMapOvr>
  <p:transition spd="med">
    <p:diamond/>
    <p:sndAc>
      <p:stSnd>
        <p:snd r:embed="rId2" name="voltage.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28662" y="1357298"/>
            <a:ext cx="7286676" cy="3785652"/>
          </a:xfrm>
          <a:prstGeom prst="rect">
            <a:avLst/>
          </a:prstGeom>
          <a:noFill/>
          <a:ln w="28575">
            <a:solidFill>
              <a:srgbClr val="0033CC"/>
            </a:solidFill>
          </a:ln>
        </p:spPr>
        <p:txBody>
          <a:bodyPr wrap="square" rtlCol="0">
            <a:spAutoFit/>
          </a:bodyPr>
          <a:lstStyle/>
          <a:p>
            <a:pPr algn="ctr"/>
            <a:r>
              <a:rPr lang="it-IT" sz="4000" dirty="0" smtClean="0">
                <a:latin typeface="Calibri" pitchFamily="34" charset="0"/>
                <a:cs typeface="Calibri" pitchFamily="34" charset="0"/>
              </a:rPr>
              <a:t>La parola “costituzione”, significa costruzione, fondazione. </a:t>
            </a:r>
          </a:p>
          <a:p>
            <a:pPr algn="ctr"/>
            <a:endParaRPr lang="it-IT" sz="4000" dirty="0" smtClean="0">
              <a:latin typeface="Calibri" pitchFamily="34" charset="0"/>
              <a:cs typeface="Calibri" pitchFamily="34" charset="0"/>
            </a:endParaRPr>
          </a:p>
          <a:p>
            <a:pPr algn="ctr"/>
            <a:r>
              <a:rPr lang="it-IT" sz="4000" dirty="0" smtClean="0">
                <a:latin typeface="Calibri" pitchFamily="34" charset="0"/>
                <a:cs typeface="Calibri" pitchFamily="34" charset="0"/>
              </a:rPr>
              <a:t>La Costituzione è in effetti </a:t>
            </a:r>
            <a:r>
              <a:rPr lang="it-IT" sz="4000" b="1" dirty="0" smtClean="0">
                <a:effectLst>
                  <a:outerShdw blurRad="38100" dist="38100" dir="2700000" algn="tl">
                    <a:srgbClr val="000000">
                      <a:alpha val="43137"/>
                    </a:srgbClr>
                  </a:outerShdw>
                </a:effectLst>
                <a:latin typeface="Calibri" pitchFamily="34" charset="0"/>
                <a:cs typeface="Calibri" pitchFamily="34" charset="0"/>
              </a:rPr>
              <a:t>LA LEGGE </a:t>
            </a:r>
            <a:r>
              <a:rPr lang="it-IT" sz="4000" dirty="0" smtClean="0">
                <a:latin typeface="Calibri" pitchFamily="34" charset="0"/>
                <a:cs typeface="Calibri" pitchFamily="34" charset="0"/>
              </a:rPr>
              <a:t>fondamentale, l’atto </a:t>
            </a:r>
            <a:r>
              <a:rPr lang="it-IT" sz="4000" dirty="0" err="1" smtClean="0">
                <a:latin typeface="Calibri" pitchFamily="34" charset="0"/>
                <a:cs typeface="Calibri" pitchFamily="34" charset="0"/>
              </a:rPr>
              <a:t>fondativo</a:t>
            </a:r>
            <a:r>
              <a:rPr lang="it-IT" sz="4000" dirty="0" smtClean="0">
                <a:latin typeface="Calibri" pitchFamily="34" charset="0"/>
                <a:cs typeface="Calibri" pitchFamily="34" charset="0"/>
              </a:rPr>
              <a:t> dello Stato</a:t>
            </a:r>
            <a:endParaRPr lang="it-IT" sz="4000" dirty="0">
              <a:latin typeface="Calibri" pitchFamily="34" charset="0"/>
              <a:cs typeface="Calibri" pitchFamily="34" charset="0"/>
            </a:endParaRPr>
          </a:p>
        </p:txBody>
      </p:sp>
    </p:spTree>
  </p:cSld>
  <p:clrMapOvr>
    <a:masterClrMapping/>
  </p:clrMapOvr>
  <p:transition spd="med">
    <p:diamond/>
    <p:sndAc>
      <p:stSnd>
        <p:snd r:embed="rId2" name="voltage.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ChangeArrowheads="1"/>
          </p:cNvSpPr>
          <p:nvPr/>
        </p:nvSpPr>
        <p:spPr bwMode="auto">
          <a:xfrm>
            <a:off x="571472" y="1000108"/>
            <a:ext cx="8001056"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chemeClr val="tx1"/>
                </a:solidFill>
                <a:effectLst/>
                <a:latin typeface="Calibri" pitchFamily="34" charset="0"/>
                <a:ea typeface="Verdana" pitchFamily="34" charset="0"/>
                <a:cs typeface="Calibri" pitchFamily="34" charset="0"/>
              </a:rPr>
              <a:t>Art. 3</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400" b="0" i="0" u="none" strike="noStrike" cap="none" normalizeH="0" baseline="0" dirty="0" smtClean="0">
                <a:ln>
                  <a:noFill/>
                </a:ln>
                <a:solidFill>
                  <a:schemeClr val="tx1"/>
                </a:solidFill>
                <a:effectLst/>
                <a:latin typeface="Calibri" pitchFamily="34" charset="0"/>
                <a:ea typeface="Verdana" pitchFamily="34" charset="0"/>
                <a:cs typeface="Calibri" pitchFamily="34" charset="0"/>
              </a:rPr>
              <a:t>Tutti i cittadini hanno pari dignità sociale e sono eguali davanti alla legge, senza distinzione di sesso di razza, di lingua, di religione, di opinioni politiche, di condizioni personali e sociali.</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400" b="0" i="0" u="none" strike="noStrike" cap="none" normalizeH="0" baseline="0" dirty="0" smtClean="0">
                <a:ln>
                  <a:noFill/>
                </a:ln>
                <a:solidFill>
                  <a:schemeClr val="tx1"/>
                </a:solidFill>
                <a:effectLst/>
                <a:latin typeface="Calibri" pitchFamily="34" charset="0"/>
                <a:ea typeface="Verdana" pitchFamily="34" charset="0"/>
                <a:cs typeface="Calibri" pitchFamily="34" charset="0"/>
              </a:rPr>
              <a:t>È compito della Repubblica rimuovere gli ostacoli di ordine economico e sociale, che, limitando di fatto la libertà e l'eguaglianza dei cittadini, impediscono il pieno sviluppo della persona umana e l'effettiva partecipazione di tutti i lavoratori all'organizzazione politica, economica e sociale del Paese.</a:t>
            </a:r>
            <a:endParaRPr kumimoji="0" lang="it-IT" sz="24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transition spd="med">
    <p:diamond/>
    <p:sndAc>
      <p:stSnd>
        <p:snd r:embed="rId2" name="voltage.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500166" y="1571612"/>
            <a:ext cx="6215090" cy="34163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eaLnBrk="0" fontAlgn="base" hangingPunct="0">
              <a:spcBef>
                <a:spcPct val="0"/>
              </a:spcBef>
              <a:spcAft>
                <a:spcPct val="0"/>
              </a:spcAft>
            </a:pPr>
            <a:r>
              <a:rPr lang="it-IT" sz="2400" dirty="0" smtClean="0">
                <a:latin typeface="Arial" pitchFamily="34" charset="0"/>
                <a:ea typeface="Arial" pitchFamily="34" charset="0"/>
                <a:cs typeface="Arial" pitchFamily="34" charset="0"/>
              </a:rPr>
              <a:t>La parola </a:t>
            </a:r>
            <a:r>
              <a:rPr lang="it-IT" sz="2400" b="1" dirty="0" smtClean="0">
                <a:solidFill>
                  <a:srgbClr val="FF0000"/>
                </a:solidFill>
                <a:latin typeface="Arial" pitchFamily="34" charset="0"/>
                <a:ea typeface="Arial" pitchFamily="34" charset="0"/>
                <a:cs typeface="Arial" pitchFamily="34" charset="0"/>
              </a:rPr>
              <a:t>DIGNITÀ</a:t>
            </a:r>
            <a:r>
              <a:rPr lang="it-IT" sz="2400" dirty="0" smtClean="0">
                <a:latin typeface="Arial" pitchFamily="34" charset="0"/>
                <a:ea typeface="Arial" pitchFamily="34" charset="0"/>
                <a:cs typeface="Arial" pitchFamily="34" charset="0"/>
              </a:rPr>
              <a:t> nella Costituzione ricorre solo due volte, ma è un concetto importante che possiamo ritenere impregni anche la parola “persona” o “uomo”: ognuno è, come direbbe </a:t>
            </a:r>
            <a:r>
              <a:rPr lang="it-IT" sz="2400" dirty="0" err="1" smtClean="0">
                <a:latin typeface="Arial" pitchFamily="34" charset="0"/>
                <a:ea typeface="Arial" pitchFamily="34" charset="0"/>
                <a:cs typeface="Arial" pitchFamily="34" charset="0"/>
              </a:rPr>
              <a:t>Kant</a:t>
            </a:r>
            <a:r>
              <a:rPr lang="it-IT" sz="2400" dirty="0" smtClean="0">
                <a:latin typeface="Arial" pitchFamily="34" charset="0"/>
                <a:ea typeface="Arial" pitchFamily="34" charset="0"/>
                <a:cs typeface="Arial" pitchFamily="34" charset="0"/>
              </a:rPr>
              <a:t>, </a:t>
            </a:r>
            <a:r>
              <a:rPr lang="it-IT" sz="2400" b="1" dirty="0" smtClean="0">
                <a:latin typeface="Arial" pitchFamily="34" charset="0"/>
                <a:ea typeface="Arial" pitchFamily="34" charset="0"/>
                <a:cs typeface="Arial" pitchFamily="34" charset="0"/>
              </a:rPr>
              <a:t>fine a se stesso</a:t>
            </a:r>
            <a:r>
              <a:rPr lang="it-IT" sz="2400" dirty="0" smtClean="0">
                <a:latin typeface="Arial" pitchFamily="34" charset="0"/>
                <a:ea typeface="Arial" pitchFamily="34" charset="0"/>
                <a:cs typeface="Arial" pitchFamily="34" charset="0"/>
              </a:rPr>
              <a:t>, mai semplice mezzo o strumento; </a:t>
            </a:r>
            <a:r>
              <a:rPr lang="it-IT" sz="2400" b="1" dirty="0" smtClean="0">
                <a:latin typeface="Arial" pitchFamily="34" charset="0"/>
                <a:ea typeface="Arial" pitchFamily="34" charset="0"/>
                <a:cs typeface="Arial" pitchFamily="34" charset="0"/>
              </a:rPr>
              <a:t>l’uomo ha una dignità (non un “valore”, come le cose)</a:t>
            </a:r>
            <a:r>
              <a:rPr lang="it-IT" sz="2400" dirty="0" smtClean="0">
                <a:latin typeface="Arial" pitchFamily="34" charset="0"/>
                <a:ea typeface="Arial" pitchFamily="34" charset="0"/>
                <a:cs typeface="Arial" pitchFamily="34" charset="0"/>
              </a:rPr>
              <a:t>, dunque qualcosa che non deve e non può essere perso o scambiato.</a:t>
            </a:r>
            <a:endParaRPr lang="it-IT" sz="2400" dirty="0" smtClean="0">
              <a:latin typeface="Arial" pitchFamily="34" charset="0"/>
              <a:cs typeface="Arial" pitchFamily="34" charset="0"/>
            </a:endParaRPr>
          </a:p>
        </p:txBody>
      </p:sp>
    </p:spTree>
  </p:cSld>
  <p:clrMapOvr>
    <a:masterClrMapping/>
  </p:clrMapOvr>
  <p:transition spd="med">
    <p:diamond/>
    <p:sndAc>
      <p:stSnd>
        <p:snd r:embed="rId2" name="voltage.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2844" y="1000108"/>
            <a:ext cx="8786874" cy="440120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eaLnBrk="0" fontAlgn="base" hangingPunct="0">
              <a:spcBef>
                <a:spcPct val="0"/>
              </a:spcBef>
              <a:spcAft>
                <a:spcPct val="0"/>
              </a:spcAft>
            </a:pPr>
            <a:r>
              <a:rPr lang="it-IT" sz="2000" dirty="0" smtClean="0">
                <a:solidFill>
                  <a:srgbClr val="000000"/>
                </a:solidFill>
                <a:latin typeface="Calibri" pitchFamily="34" charset="0"/>
                <a:cs typeface="Calibri" pitchFamily="34" charset="0"/>
              </a:rPr>
              <a:t>La prima parte dell’articolo ci dice che </a:t>
            </a:r>
            <a:r>
              <a:rPr lang="it-IT" sz="2000" b="1" dirty="0" smtClean="0">
                <a:solidFill>
                  <a:srgbClr val="FF0000"/>
                </a:solidFill>
                <a:latin typeface="Calibri" pitchFamily="34" charset="0"/>
                <a:cs typeface="Calibri" pitchFamily="34" charset="0"/>
              </a:rPr>
              <a:t>TUTTI SONO EGUALI</a:t>
            </a:r>
            <a:r>
              <a:rPr lang="it-IT" sz="2000" dirty="0" smtClean="0">
                <a:solidFill>
                  <a:srgbClr val="000000"/>
                </a:solidFill>
                <a:latin typeface="Calibri" pitchFamily="34" charset="0"/>
                <a:cs typeface="Calibri" pitchFamily="34" charset="0"/>
              </a:rPr>
              <a:t>,e individua le </a:t>
            </a:r>
            <a:r>
              <a:rPr lang="it-IT" sz="2000" b="1" dirty="0" smtClean="0">
                <a:solidFill>
                  <a:srgbClr val="000000"/>
                </a:solidFill>
                <a:latin typeface="Calibri" pitchFamily="34" charset="0"/>
                <a:cs typeface="Calibri" pitchFamily="34" charset="0"/>
              </a:rPr>
              <a:t>cause</a:t>
            </a:r>
            <a:r>
              <a:rPr lang="it-IT" sz="2000" dirty="0" smtClean="0">
                <a:solidFill>
                  <a:srgbClr val="000000"/>
                </a:solidFill>
                <a:latin typeface="Calibri" pitchFamily="34" charset="0"/>
                <a:cs typeface="Calibri" pitchFamily="34" charset="0"/>
              </a:rPr>
              <a:t> che nel corso della </a:t>
            </a:r>
            <a:r>
              <a:rPr lang="it-IT" sz="2000" b="1" dirty="0" smtClean="0">
                <a:solidFill>
                  <a:srgbClr val="000000"/>
                </a:solidFill>
                <a:latin typeface="Calibri" pitchFamily="34" charset="0"/>
                <a:cs typeface="Calibri" pitchFamily="34" charset="0"/>
              </a:rPr>
              <a:t>storia</a:t>
            </a:r>
            <a:r>
              <a:rPr lang="it-IT" sz="2000" dirty="0" smtClean="0">
                <a:solidFill>
                  <a:srgbClr val="000000"/>
                </a:solidFill>
                <a:latin typeface="Calibri" pitchFamily="34" charset="0"/>
                <a:cs typeface="Calibri" pitchFamily="34" charset="0"/>
              </a:rPr>
              <a:t> (l’era </a:t>
            </a:r>
            <a:r>
              <a:rPr lang="it-IT" sz="2000" dirty="0" err="1" smtClean="0">
                <a:solidFill>
                  <a:srgbClr val="000000"/>
                </a:solidFill>
                <a:latin typeface="Calibri" pitchFamily="34" charset="0"/>
                <a:cs typeface="Calibri" pitchFamily="34" charset="0"/>
              </a:rPr>
              <a:t>fascista…</a:t>
            </a:r>
            <a:r>
              <a:rPr lang="it-IT" sz="2000" dirty="0" smtClean="0">
                <a:solidFill>
                  <a:srgbClr val="000000"/>
                </a:solidFill>
                <a:latin typeface="Calibri" pitchFamily="34" charset="0"/>
                <a:cs typeface="Calibri" pitchFamily="34" charset="0"/>
              </a:rPr>
              <a:t>) hanno portato a discriminazioni: </a:t>
            </a:r>
            <a:endParaRPr lang="it-IT" sz="2000" dirty="0" smtClean="0">
              <a:latin typeface="Calibri" pitchFamily="34" charset="0"/>
              <a:cs typeface="Calibri" pitchFamily="34" charset="0"/>
            </a:endParaRPr>
          </a:p>
          <a:p>
            <a:pPr lvl="0" eaLnBrk="0" fontAlgn="base" hangingPunct="0">
              <a:spcBef>
                <a:spcPct val="0"/>
              </a:spcBef>
              <a:spcAft>
                <a:spcPct val="0"/>
              </a:spcAft>
              <a:buFontTx/>
              <a:buChar char="•"/>
            </a:pPr>
            <a:r>
              <a:rPr lang="it-IT" sz="2000" dirty="0" smtClean="0">
                <a:latin typeface="Calibri" pitchFamily="34" charset="0"/>
                <a:ea typeface="Calibri" pitchFamily="34" charset="0"/>
                <a:cs typeface="Calibri" pitchFamily="34" charset="0"/>
              </a:rPr>
              <a:t>Il </a:t>
            </a:r>
            <a:r>
              <a:rPr lang="it-IT" sz="2000" b="1" dirty="0" smtClean="0">
                <a:latin typeface="Calibri" pitchFamily="34" charset="0"/>
                <a:ea typeface="Calibri" pitchFamily="34" charset="0"/>
                <a:cs typeface="Calibri" pitchFamily="34" charset="0"/>
              </a:rPr>
              <a:t>sesso</a:t>
            </a:r>
            <a:r>
              <a:rPr lang="it-IT" sz="2000" dirty="0" smtClean="0">
                <a:latin typeface="Calibri" pitchFamily="34" charset="0"/>
                <a:ea typeface="Calibri" pitchFamily="34" charset="0"/>
                <a:cs typeface="Calibri" pitchFamily="34" charset="0"/>
              </a:rPr>
              <a:t>: ciò comporta la necessità di abrogare quella parte della legislazione che tiene la donna in condizioni di inferiorità giuridica</a:t>
            </a:r>
            <a:endParaRPr lang="it-IT" sz="2000" dirty="0" smtClean="0">
              <a:latin typeface="Calibri" pitchFamily="34" charset="0"/>
              <a:cs typeface="Calibri" pitchFamily="34" charset="0"/>
            </a:endParaRPr>
          </a:p>
          <a:p>
            <a:pPr lvl="0" eaLnBrk="0" fontAlgn="base" hangingPunct="0">
              <a:spcBef>
                <a:spcPct val="0"/>
              </a:spcBef>
              <a:spcAft>
                <a:spcPct val="0"/>
              </a:spcAft>
              <a:buFontTx/>
              <a:buChar char="•"/>
            </a:pPr>
            <a:r>
              <a:rPr lang="it-IT" sz="2000" dirty="0" smtClean="0">
                <a:latin typeface="Calibri" pitchFamily="34" charset="0"/>
                <a:ea typeface="Calibri" pitchFamily="34" charset="0"/>
                <a:cs typeface="Calibri" pitchFamily="34" charset="0"/>
              </a:rPr>
              <a:t>La </a:t>
            </a:r>
            <a:r>
              <a:rPr lang="it-IT" sz="2000" b="1" dirty="0" smtClean="0">
                <a:latin typeface="Calibri" pitchFamily="34" charset="0"/>
                <a:ea typeface="Calibri" pitchFamily="34" charset="0"/>
                <a:cs typeface="Calibri" pitchFamily="34" charset="0"/>
              </a:rPr>
              <a:t>razza</a:t>
            </a:r>
            <a:r>
              <a:rPr lang="it-IT" sz="2000" dirty="0" smtClean="0">
                <a:latin typeface="Calibri" pitchFamily="34" charset="0"/>
                <a:ea typeface="Calibri" pitchFamily="34" charset="0"/>
                <a:cs typeface="Calibri" pitchFamily="34" charset="0"/>
              </a:rPr>
              <a:t>: il riferimento polemico è certamente alle leggi antiebraiche emanate dal fascismo nel 1938</a:t>
            </a:r>
            <a:endParaRPr lang="it-IT" sz="2000" dirty="0" smtClean="0">
              <a:latin typeface="Calibri" pitchFamily="34" charset="0"/>
              <a:cs typeface="Calibri" pitchFamily="34" charset="0"/>
            </a:endParaRPr>
          </a:p>
          <a:p>
            <a:pPr lvl="0" eaLnBrk="0" fontAlgn="base" hangingPunct="0">
              <a:spcBef>
                <a:spcPct val="0"/>
              </a:spcBef>
              <a:spcAft>
                <a:spcPct val="0"/>
              </a:spcAft>
              <a:buFontTx/>
              <a:buChar char="•"/>
            </a:pPr>
            <a:r>
              <a:rPr lang="it-IT" sz="2000" dirty="0" smtClean="0">
                <a:latin typeface="Calibri" pitchFamily="34" charset="0"/>
                <a:ea typeface="Calibri" pitchFamily="34" charset="0"/>
                <a:cs typeface="Calibri" pitchFamily="34" charset="0"/>
              </a:rPr>
              <a:t>La </a:t>
            </a:r>
            <a:r>
              <a:rPr lang="it-IT" sz="2000" b="1" dirty="0" smtClean="0">
                <a:latin typeface="Calibri" pitchFamily="34" charset="0"/>
                <a:ea typeface="Calibri" pitchFamily="34" charset="0"/>
                <a:cs typeface="Calibri" pitchFamily="34" charset="0"/>
              </a:rPr>
              <a:t>lingua</a:t>
            </a:r>
            <a:r>
              <a:rPr lang="it-IT" sz="2000" dirty="0" smtClean="0">
                <a:latin typeface="Calibri" pitchFamily="34" charset="0"/>
                <a:ea typeface="Calibri" pitchFamily="34" charset="0"/>
                <a:cs typeface="Calibri" pitchFamily="34" charset="0"/>
              </a:rPr>
              <a:t>: nel periodo fascista erano state discriminate anche le minoranze linguistiche</a:t>
            </a:r>
            <a:endParaRPr lang="it-IT" sz="2000" dirty="0" smtClean="0">
              <a:latin typeface="Calibri" pitchFamily="34" charset="0"/>
              <a:cs typeface="Calibri" pitchFamily="34" charset="0"/>
            </a:endParaRPr>
          </a:p>
          <a:p>
            <a:pPr lvl="0" eaLnBrk="0" fontAlgn="base" hangingPunct="0">
              <a:spcBef>
                <a:spcPct val="0"/>
              </a:spcBef>
              <a:spcAft>
                <a:spcPct val="0"/>
              </a:spcAft>
              <a:buFontTx/>
              <a:buChar char="•"/>
            </a:pPr>
            <a:r>
              <a:rPr lang="it-IT" sz="2000" dirty="0" smtClean="0">
                <a:latin typeface="Calibri" pitchFamily="34" charset="0"/>
                <a:ea typeface="Calibri" pitchFamily="34" charset="0"/>
                <a:cs typeface="Calibri" pitchFamily="34" charset="0"/>
              </a:rPr>
              <a:t>La </a:t>
            </a:r>
            <a:r>
              <a:rPr lang="it-IT" sz="2000" b="1" dirty="0" smtClean="0">
                <a:latin typeface="Calibri" pitchFamily="34" charset="0"/>
                <a:ea typeface="Calibri" pitchFamily="34" charset="0"/>
                <a:cs typeface="Calibri" pitchFamily="34" charset="0"/>
              </a:rPr>
              <a:t>religione</a:t>
            </a:r>
            <a:r>
              <a:rPr lang="it-IT" sz="2000" dirty="0" smtClean="0">
                <a:latin typeface="Calibri" pitchFamily="34" charset="0"/>
                <a:ea typeface="Calibri" pitchFamily="34" charset="0"/>
                <a:cs typeface="Calibri" pitchFamily="34" charset="0"/>
              </a:rPr>
              <a:t>: tutte le confessioni hanno piena cittadinanza</a:t>
            </a:r>
            <a:endParaRPr lang="it-IT" sz="2000" dirty="0" smtClean="0">
              <a:latin typeface="Calibri" pitchFamily="34" charset="0"/>
              <a:cs typeface="Calibri" pitchFamily="34" charset="0"/>
            </a:endParaRPr>
          </a:p>
          <a:p>
            <a:pPr lvl="0" eaLnBrk="0" fontAlgn="base" hangingPunct="0">
              <a:spcBef>
                <a:spcPct val="0"/>
              </a:spcBef>
              <a:spcAft>
                <a:spcPct val="0"/>
              </a:spcAft>
              <a:buFontTx/>
              <a:buChar char="•"/>
            </a:pPr>
            <a:r>
              <a:rPr lang="it-IT" sz="2000" dirty="0" smtClean="0">
                <a:latin typeface="Calibri" pitchFamily="34" charset="0"/>
                <a:ea typeface="Calibri" pitchFamily="34" charset="0"/>
                <a:cs typeface="Calibri" pitchFamily="34" charset="0"/>
              </a:rPr>
              <a:t>Le </a:t>
            </a:r>
            <a:r>
              <a:rPr lang="it-IT" sz="2000" b="1" dirty="0" smtClean="0">
                <a:latin typeface="Calibri" pitchFamily="34" charset="0"/>
                <a:ea typeface="Calibri" pitchFamily="34" charset="0"/>
                <a:cs typeface="Calibri" pitchFamily="34" charset="0"/>
              </a:rPr>
              <a:t>opinioni politiche</a:t>
            </a:r>
            <a:r>
              <a:rPr lang="it-IT" sz="2000" dirty="0" smtClean="0">
                <a:latin typeface="Calibri" pitchFamily="34" charset="0"/>
                <a:ea typeface="Calibri" pitchFamily="34" charset="0"/>
                <a:cs typeface="Calibri" pitchFamily="34" charset="0"/>
              </a:rPr>
              <a:t>: una democrazia non può che fondarsi sulla pari dignità delle opinioni politiche di ciascuno; ancora una volta si prende distanza dal periodo mussoliniano</a:t>
            </a:r>
            <a:endParaRPr lang="it-IT" sz="2000" dirty="0" smtClean="0">
              <a:latin typeface="Calibri" pitchFamily="34" charset="0"/>
              <a:cs typeface="Calibri" pitchFamily="34" charset="0"/>
            </a:endParaRPr>
          </a:p>
          <a:p>
            <a:pPr lvl="0" eaLnBrk="0" fontAlgn="base" hangingPunct="0">
              <a:spcBef>
                <a:spcPct val="0"/>
              </a:spcBef>
              <a:spcAft>
                <a:spcPct val="0"/>
              </a:spcAft>
              <a:buFontTx/>
              <a:buChar char="•"/>
            </a:pPr>
            <a:r>
              <a:rPr lang="it-IT" sz="2000" dirty="0" smtClean="0">
                <a:latin typeface="Calibri" pitchFamily="34" charset="0"/>
                <a:ea typeface="Calibri" pitchFamily="34" charset="0"/>
                <a:cs typeface="Calibri" pitchFamily="34" charset="0"/>
              </a:rPr>
              <a:t>Le </a:t>
            </a:r>
            <a:r>
              <a:rPr lang="it-IT" sz="2000" b="1" dirty="0" smtClean="0">
                <a:latin typeface="Calibri" pitchFamily="34" charset="0"/>
                <a:ea typeface="Calibri" pitchFamily="34" charset="0"/>
                <a:cs typeface="Calibri" pitchFamily="34" charset="0"/>
              </a:rPr>
              <a:t>condizioni personali</a:t>
            </a:r>
            <a:r>
              <a:rPr lang="it-IT" sz="2000" dirty="0" smtClean="0">
                <a:latin typeface="Calibri" pitchFamily="34" charset="0"/>
                <a:ea typeface="Calibri" pitchFamily="34" charset="0"/>
                <a:cs typeface="Calibri" pitchFamily="34" charset="0"/>
              </a:rPr>
              <a:t> o </a:t>
            </a:r>
            <a:r>
              <a:rPr lang="it-IT" sz="2000" b="1" dirty="0" smtClean="0">
                <a:latin typeface="Calibri" pitchFamily="34" charset="0"/>
                <a:ea typeface="Calibri" pitchFamily="34" charset="0"/>
                <a:cs typeface="Calibri" pitchFamily="34" charset="0"/>
              </a:rPr>
              <a:t>sociali</a:t>
            </a:r>
            <a:r>
              <a:rPr lang="it-IT" sz="2000" dirty="0" smtClean="0">
                <a:latin typeface="Calibri" pitchFamily="34" charset="0"/>
                <a:ea typeface="Calibri" pitchFamily="34" charset="0"/>
                <a:cs typeface="Calibri" pitchFamily="34" charset="0"/>
              </a:rPr>
              <a:t>: ci si riferisce alle condizioni di handicap e alle differenze di ceto e di classe</a:t>
            </a:r>
            <a:endParaRPr lang="it-IT" sz="2000" dirty="0" smtClean="0">
              <a:latin typeface="Calibri" pitchFamily="34" charset="0"/>
              <a:cs typeface="Calibri" pitchFamily="34" charset="0"/>
            </a:endParaRPr>
          </a:p>
        </p:txBody>
      </p:sp>
      <p:sp>
        <p:nvSpPr>
          <p:cNvPr id="3" name="Rettangolo 2"/>
          <p:cNvSpPr/>
          <p:nvPr/>
        </p:nvSpPr>
        <p:spPr>
          <a:xfrm>
            <a:off x="2357422" y="5857892"/>
            <a:ext cx="4237057" cy="369332"/>
          </a:xfrm>
          <a:prstGeom prst="rect">
            <a:avLst/>
          </a:prstGeom>
        </p:spPr>
        <p:txBody>
          <a:bodyPr wrap="none">
            <a:spAutoFit/>
          </a:bodyPr>
          <a:lstStyle/>
          <a:p>
            <a:pPr lvl="0" eaLnBrk="0" fontAlgn="base" hangingPunct="0">
              <a:spcBef>
                <a:spcPct val="0"/>
              </a:spcBef>
              <a:spcAft>
                <a:spcPct val="0"/>
              </a:spcAft>
            </a:pPr>
            <a:r>
              <a:rPr lang="it-IT" dirty="0" smtClean="0">
                <a:solidFill>
                  <a:srgbClr val="000000"/>
                </a:solidFill>
                <a:latin typeface="Arial" pitchFamily="34" charset="0"/>
                <a:cs typeface="Times New Roman" pitchFamily="18" charset="0"/>
              </a:rPr>
              <a:t>È sancita così l’eguaglianza </a:t>
            </a:r>
            <a:r>
              <a:rPr lang="it-IT" b="1" dirty="0" smtClean="0">
                <a:solidFill>
                  <a:srgbClr val="FF0000"/>
                </a:solidFill>
                <a:effectLst>
                  <a:outerShdw blurRad="38100" dist="38100" dir="2700000" algn="tl">
                    <a:srgbClr val="000000">
                      <a:alpha val="43137"/>
                    </a:srgbClr>
                  </a:outerShdw>
                </a:effectLst>
                <a:latin typeface="Arial" pitchFamily="34" charset="0"/>
                <a:cs typeface="Times New Roman" pitchFamily="18" charset="0"/>
              </a:rPr>
              <a:t>FORMALE</a:t>
            </a:r>
            <a:endParaRPr lang="it-IT" dirty="0" smtClean="0">
              <a:solidFill>
                <a:srgbClr val="000000"/>
              </a:solidFill>
              <a:latin typeface="Arial" pitchFamily="34" charset="0"/>
              <a:cs typeface="Times New Roman" pitchFamily="18" charset="0"/>
            </a:endParaRPr>
          </a:p>
        </p:txBody>
      </p:sp>
    </p:spTree>
  </p:cSld>
  <p:clrMapOvr>
    <a:masterClrMapping/>
  </p:clrMapOvr>
  <p:transition spd="med">
    <p:diamond/>
    <p:sndAc>
      <p:stSnd>
        <p:snd r:embed="rId2" name="voltage.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57158" y="1071546"/>
            <a:ext cx="8429684" cy="440120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eaLnBrk="0" fontAlgn="base" hangingPunct="0">
              <a:spcBef>
                <a:spcPct val="0"/>
              </a:spcBef>
              <a:spcAft>
                <a:spcPct val="0"/>
              </a:spcAft>
            </a:pPr>
            <a:r>
              <a:rPr lang="it-IT" sz="2000" dirty="0" smtClean="0">
                <a:solidFill>
                  <a:srgbClr val="000000"/>
                </a:solidFill>
                <a:latin typeface="Arial" pitchFamily="34" charset="0"/>
                <a:ea typeface="Calibri" pitchFamily="34" charset="0"/>
                <a:cs typeface="Times New Roman" pitchFamily="18" charset="0"/>
              </a:rPr>
              <a:t>Seconda parte dell’articolo: lo Stato deve </a:t>
            </a:r>
            <a:r>
              <a:rPr lang="it-IT" sz="2000" b="1" dirty="0" smtClean="0">
                <a:solidFill>
                  <a:srgbClr val="000000"/>
                </a:solidFill>
                <a:latin typeface="Arial" pitchFamily="34" charset="0"/>
                <a:ea typeface="Calibri" pitchFamily="34" charset="0"/>
                <a:cs typeface="Times New Roman" pitchFamily="18" charset="0"/>
              </a:rPr>
              <a:t>rimuovere tutti quegli ostacoli</a:t>
            </a:r>
            <a:r>
              <a:rPr lang="it-IT" sz="2000" dirty="0" smtClean="0">
                <a:solidFill>
                  <a:srgbClr val="000000"/>
                </a:solidFill>
                <a:latin typeface="Arial" pitchFamily="34" charset="0"/>
                <a:ea typeface="Calibri" pitchFamily="34" charset="0"/>
                <a:cs typeface="Times New Roman" pitchFamily="18" charset="0"/>
              </a:rPr>
              <a:t> che, nella realtà, impediscono di arrivare a quell’uguaglianza di cui si parlava prima (principio di eguaglianza </a:t>
            </a:r>
            <a:r>
              <a:rPr lang="it-IT" sz="2000" b="1" dirty="0" smtClean="0">
                <a:solidFill>
                  <a:srgbClr val="FF0000"/>
                </a:solidFill>
                <a:effectLst>
                  <a:outerShdw blurRad="38100" dist="38100" dir="2700000" algn="tl">
                    <a:srgbClr val="000000">
                      <a:alpha val="43137"/>
                    </a:srgbClr>
                  </a:outerShdw>
                </a:effectLst>
                <a:latin typeface="Arial" pitchFamily="34" charset="0"/>
                <a:ea typeface="Calibri" pitchFamily="34" charset="0"/>
                <a:cs typeface="Times New Roman" pitchFamily="18" charset="0"/>
              </a:rPr>
              <a:t>SOSTANZIALE</a:t>
            </a:r>
            <a:r>
              <a:rPr lang="it-IT" sz="2000" dirty="0" smtClean="0">
                <a:solidFill>
                  <a:srgbClr val="000000"/>
                </a:solidFill>
                <a:latin typeface="Arial" pitchFamily="34" charset="0"/>
                <a:ea typeface="Calibri" pitchFamily="34" charset="0"/>
                <a:cs typeface="Times New Roman" pitchFamily="18" charset="0"/>
              </a:rPr>
              <a:t>)</a:t>
            </a:r>
          </a:p>
          <a:p>
            <a:pPr lvl="0" eaLnBrk="0" fontAlgn="base" hangingPunct="0">
              <a:spcBef>
                <a:spcPct val="0"/>
              </a:spcBef>
              <a:spcAft>
                <a:spcPct val="0"/>
              </a:spcAft>
            </a:pPr>
            <a:endParaRPr lang="it-IT" sz="2000" dirty="0" smtClean="0">
              <a:solidFill>
                <a:srgbClr val="000000"/>
              </a:solidFill>
              <a:latin typeface="Arial" pitchFamily="34" charset="0"/>
              <a:ea typeface="Calibri" pitchFamily="34" charset="0"/>
              <a:cs typeface="Times New Roman" pitchFamily="18" charset="0"/>
            </a:endParaRPr>
          </a:p>
          <a:p>
            <a:pPr lvl="0" eaLnBrk="0" fontAlgn="base" hangingPunct="0">
              <a:spcBef>
                <a:spcPct val="0"/>
              </a:spcBef>
              <a:spcAft>
                <a:spcPct val="0"/>
              </a:spcAft>
            </a:pPr>
            <a:r>
              <a:rPr lang="it-IT" sz="2000" dirty="0" smtClean="0">
                <a:solidFill>
                  <a:srgbClr val="000000"/>
                </a:solidFill>
                <a:latin typeface="Arial" pitchFamily="34" charset="0"/>
                <a:ea typeface="Calibri" pitchFamily="34" charset="0"/>
                <a:cs typeface="Times New Roman" pitchFamily="18" charset="0"/>
              </a:rPr>
              <a:t>È dunque necessario che lo Stato garantisca: </a:t>
            </a:r>
            <a:r>
              <a:rPr lang="it-IT" sz="2000" dirty="0" smtClean="0">
                <a:latin typeface="Arial" pitchFamily="34" charset="0"/>
                <a:ea typeface="Calibri" pitchFamily="34" charset="0"/>
                <a:cs typeface="Times New Roman" pitchFamily="18" charset="0"/>
              </a:rPr>
              <a:t>a) </a:t>
            </a:r>
            <a:r>
              <a:rPr lang="it-IT" sz="2000" i="1" dirty="0" smtClean="0">
                <a:latin typeface="Arial" pitchFamily="34" charset="0"/>
                <a:ea typeface="Calibri" pitchFamily="34" charset="0"/>
                <a:cs typeface="Times New Roman" pitchFamily="18" charset="0"/>
              </a:rPr>
              <a:t>eguale riconoscimento a eguale merito</a:t>
            </a:r>
            <a:r>
              <a:rPr lang="it-IT" sz="2000" dirty="0" smtClean="0">
                <a:latin typeface="Arial" pitchFamily="34" charset="0"/>
                <a:ea typeface="Calibri" pitchFamily="34" charset="0"/>
                <a:cs typeface="Times New Roman" pitchFamily="18" charset="0"/>
              </a:rPr>
              <a:t>; b) </a:t>
            </a:r>
            <a:r>
              <a:rPr lang="it-IT" sz="2000" i="1" dirty="0" smtClean="0">
                <a:latin typeface="Arial" pitchFamily="34" charset="0"/>
                <a:ea typeface="Calibri" pitchFamily="34" charset="0"/>
                <a:cs typeface="Times New Roman" pitchFamily="18" charset="0"/>
              </a:rPr>
              <a:t>eguali condizioni iniziali</a:t>
            </a:r>
            <a:r>
              <a:rPr lang="it-IT" sz="2000" dirty="0" smtClean="0">
                <a:latin typeface="Arial" pitchFamily="34" charset="0"/>
                <a:ea typeface="Calibri" pitchFamily="34" charset="0"/>
                <a:cs typeface="Times New Roman" pitchFamily="18" charset="0"/>
              </a:rPr>
              <a:t>. </a:t>
            </a:r>
          </a:p>
          <a:p>
            <a:pPr lvl="0" eaLnBrk="0" fontAlgn="base" hangingPunct="0">
              <a:spcBef>
                <a:spcPct val="0"/>
              </a:spcBef>
              <a:spcAft>
                <a:spcPct val="0"/>
              </a:spcAft>
            </a:pPr>
            <a:endParaRPr lang="it-IT" sz="2000" dirty="0" smtClean="0">
              <a:latin typeface="Arial" pitchFamily="34" charset="0"/>
              <a:ea typeface="Calibri" pitchFamily="34" charset="0"/>
              <a:cs typeface="Times New Roman" pitchFamily="18" charset="0"/>
            </a:endParaRPr>
          </a:p>
          <a:p>
            <a:pPr lvl="0" eaLnBrk="0" fontAlgn="base" hangingPunct="0">
              <a:spcBef>
                <a:spcPct val="0"/>
              </a:spcBef>
              <a:spcAft>
                <a:spcPct val="0"/>
              </a:spcAft>
            </a:pPr>
            <a:r>
              <a:rPr lang="it-IT" sz="2000" dirty="0" smtClean="0">
                <a:latin typeface="Arial" pitchFamily="34" charset="0"/>
                <a:ea typeface="Calibri" pitchFamily="34" charset="0"/>
                <a:cs typeface="Times New Roman" pitchFamily="18" charset="0"/>
              </a:rPr>
              <a:t>La differenza tra a) e b) è notevole: secondo b) ci sono persone che partono avvantaggiate rispetto ad altre, perché hanno una migliore condizione sociale; in questo caso uno Stato deve </a:t>
            </a:r>
            <a:r>
              <a:rPr lang="it-IT" sz="2000" b="1" dirty="0" smtClean="0">
                <a:latin typeface="Arial" pitchFamily="34" charset="0"/>
                <a:ea typeface="Calibri" pitchFamily="34" charset="0"/>
                <a:cs typeface="Times New Roman" pitchFamily="18" charset="0"/>
              </a:rPr>
              <a:t>intervenire per disporre tutti sulla medesima linea di partenza</a:t>
            </a:r>
            <a:r>
              <a:rPr lang="it-IT" sz="2000" dirty="0" smtClean="0">
                <a:latin typeface="Arial" pitchFamily="34" charset="0"/>
                <a:ea typeface="Calibri" pitchFamily="34" charset="0"/>
                <a:cs typeface="Times New Roman" pitchFamily="18" charset="0"/>
              </a:rPr>
              <a:t>. </a:t>
            </a:r>
          </a:p>
          <a:p>
            <a:pPr lvl="0" eaLnBrk="0" fontAlgn="base" hangingPunct="0">
              <a:spcBef>
                <a:spcPct val="0"/>
              </a:spcBef>
              <a:spcAft>
                <a:spcPct val="0"/>
              </a:spcAft>
            </a:pPr>
            <a:r>
              <a:rPr lang="it-IT" sz="2000" dirty="0" smtClean="0">
                <a:latin typeface="Arial" pitchFamily="34" charset="0"/>
                <a:ea typeface="Calibri" pitchFamily="34" charset="0"/>
                <a:cs typeface="Times New Roman" pitchFamily="18" charset="0"/>
              </a:rPr>
              <a:t>Dunque, per ridurre lo scarto di partenza, si adottano </a:t>
            </a:r>
            <a:r>
              <a:rPr lang="it-IT" sz="2000" b="1" dirty="0" smtClean="0">
                <a:latin typeface="Arial" pitchFamily="34" charset="0"/>
                <a:ea typeface="Calibri" pitchFamily="34" charset="0"/>
                <a:cs typeface="Times New Roman" pitchFamily="18" charset="0"/>
              </a:rPr>
              <a:t>trattamenti diversi </a:t>
            </a:r>
            <a:r>
              <a:rPr lang="it-IT" sz="2000" dirty="0" smtClean="0">
                <a:latin typeface="Arial" pitchFamily="34" charset="0"/>
                <a:ea typeface="Calibri" pitchFamily="34" charset="0"/>
                <a:cs typeface="Times New Roman" pitchFamily="18" charset="0"/>
              </a:rPr>
              <a:t>(benefici, aiuti, sostegni, agevolazioni a chi ne ha necessità) </a:t>
            </a:r>
            <a:r>
              <a:rPr lang="it-IT" sz="2000" b="1" i="1" dirty="0" smtClean="0">
                <a:latin typeface="Arial" pitchFamily="34" charset="0"/>
                <a:ea typeface="Calibri" pitchFamily="34" charset="0"/>
                <a:cs typeface="Times New Roman" pitchFamily="18" charset="0"/>
              </a:rPr>
              <a:t>per raggiungere esiti uguali</a:t>
            </a:r>
            <a:r>
              <a:rPr lang="it-IT" sz="2000" dirty="0" smtClean="0">
                <a:latin typeface="Arial" pitchFamily="34" charset="0"/>
                <a:ea typeface="Calibri" pitchFamily="34" charset="0"/>
                <a:cs typeface="Times New Roman" pitchFamily="18" charset="0"/>
              </a:rPr>
              <a:t>.</a:t>
            </a:r>
            <a:r>
              <a:rPr lang="it-IT" sz="2000" dirty="0" smtClean="0">
                <a:latin typeface="Arial" pitchFamily="34" charset="0"/>
                <a:ea typeface="Arial" pitchFamily="34" charset="0"/>
                <a:cs typeface="Arial" pitchFamily="34" charset="0"/>
              </a:rPr>
              <a:t> </a:t>
            </a:r>
            <a:endParaRPr lang="it-IT" sz="2000" dirty="0" smtClean="0">
              <a:latin typeface="Arial" pitchFamily="34" charset="0"/>
              <a:cs typeface="Arial" pitchFamily="34" charset="0"/>
            </a:endParaRPr>
          </a:p>
        </p:txBody>
      </p:sp>
    </p:spTree>
  </p:cSld>
  <p:clrMapOvr>
    <a:masterClrMapping/>
  </p:clrMapOvr>
  <p:transition spd="med">
    <p:diamond/>
    <p:sndAc>
      <p:stSnd>
        <p:snd r:embed="rId2" name="voltage.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28596" y="428604"/>
            <a:ext cx="8286808" cy="1865126"/>
          </a:xfrm>
          <a:prstGeom prst="rect">
            <a:avLst/>
          </a:prstGeom>
        </p:spPr>
        <p:txBody>
          <a:bodyPr wrap="square">
            <a:spAutoFit/>
          </a:bodyPr>
          <a:lstStyle/>
          <a:p>
            <a:pPr algn="just">
              <a:lnSpc>
                <a:spcPct val="80000"/>
              </a:lnSpc>
            </a:pPr>
            <a:r>
              <a:rPr lang="it-IT" sz="2400" b="1" dirty="0" smtClean="0">
                <a:latin typeface="Calibri" pitchFamily="34" charset="0"/>
                <a:cs typeface="Calibri" pitchFamily="34" charset="0"/>
              </a:rPr>
              <a:t>Art. 4 </a:t>
            </a:r>
          </a:p>
          <a:p>
            <a:pPr algn="just">
              <a:lnSpc>
                <a:spcPct val="80000"/>
              </a:lnSpc>
            </a:pPr>
            <a:r>
              <a:rPr lang="it-IT" sz="2400" dirty="0" smtClean="0">
                <a:latin typeface="Calibri" pitchFamily="34" charset="0"/>
                <a:cs typeface="Calibri" pitchFamily="34" charset="0"/>
              </a:rPr>
              <a:t>La Repubblica riconosce a tutti i cittadini il diritto al lavoro e </a:t>
            </a:r>
          </a:p>
          <a:p>
            <a:pPr algn="just">
              <a:lnSpc>
                <a:spcPct val="80000"/>
              </a:lnSpc>
            </a:pPr>
            <a:r>
              <a:rPr lang="it-IT" sz="2400" dirty="0" smtClean="0">
                <a:latin typeface="Calibri" pitchFamily="34" charset="0"/>
                <a:cs typeface="Calibri" pitchFamily="34" charset="0"/>
              </a:rPr>
              <a:t>promuove le condizioni che rendano effettivo questo diritto.</a:t>
            </a:r>
          </a:p>
          <a:p>
            <a:pPr algn="just">
              <a:lnSpc>
                <a:spcPct val="80000"/>
              </a:lnSpc>
            </a:pPr>
            <a:r>
              <a:rPr lang="it-IT" sz="2400" dirty="0" smtClean="0">
                <a:latin typeface="Calibri" pitchFamily="34" charset="0"/>
                <a:cs typeface="Calibri" pitchFamily="34" charset="0"/>
              </a:rPr>
              <a:t>Ogni cittadino ha il dovere di svolgere, secondo le proprie  possibilità e la propria scelta, un'attività o una funzione che  concorra al progresso materiale o spirituale della società.</a:t>
            </a:r>
            <a:endParaRPr lang="it-IT" sz="2400" dirty="0">
              <a:latin typeface="Calibri" pitchFamily="34" charset="0"/>
              <a:cs typeface="Calibri" pitchFamily="34" charset="0"/>
            </a:endParaRPr>
          </a:p>
        </p:txBody>
      </p:sp>
      <p:sp>
        <p:nvSpPr>
          <p:cNvPr id="3" name="Rettangolo 2"/>
          <p:cNvSpPr/>
          <p:nvPr/>
        </p:nvSpPr>
        <p:spPr>
          <a:xfrm>
            <a:off x="428596" y="3857628"/>
            <a:ext cx="8286808" cy="1865126"/>
          </a:xfrm>
          <a:prstGeom prst="rect">
            <a:avLst/>
          </a:prstGeom>
        </p:spPr>
        <p:txBody>
          <a:bodyPr wrap="square">
            <a:spAutoFit/>
          </a:bodyPr>
          <a:lstStyle/>
          <a:p>
            <a:pPr algn="just">
              <a:lnSpc>
                <a:spcPct val="80000"/>
              </a:lnSpc>
            </a:pPr>
            <a:r>
              <a:rPr lang="it-IT" sz="2400" b="1" dirty="0" smtClean="0">
                <a:latin typeface="Calibri" pitchFamily="34" charset="0"/>
                <a:cs typeface="Calibri" pitchFamily="34" charset="0"/>
              </a:rPr>
              <a:t>Art. 5 </a:t>
            </a:r>
          </a:p>
          <a:p>
            <a:pPr algn="just">
              <a:lnSpc>
                <a:spcPct val="80000"/>
              </a:lnSpc>
            </a:pPr>
            <a:r>
              <a:rPr lang="it-IT" sz="2400" dirty="0" smtClean="0">
                <a:latin typeface="Calibri" pitchFamily="34" charset="0"/>
                <a:cs typeface="Calibri" pitchFamily="34" charset="0"/>
              </a:rPr>
              <a:t>La Repubblica, una e indivisibile, riconosce e promuove le autonomie locali; attua nei servizi che dipendono dallo Stato il più ampio  decentramento amministrativo; adegua i principi e i metodi della sua legislazione alle esigenze dell'autonomia e del decentramento.</a:t>
            </a:r>
          </a:p>
        </p:txBody>
      </p:sp>
    </p:spTree>
  </p:cSld>
  <p:clrMapOvr>
    <a:masterClrMapping/>
  </p:clrMapOvr>
  <p:transition spd="med">
    <p:diamond/>
    <p:sndAc>
      <p:stSnd>
        <p:snd r:embed="rId2" name="voltage.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57158" y="357166"/>
            <a:ext cx="8429684" cy="986104"/>
          </a:xfrm>
          <a:prstGeom prst="rect">
            <a:avLst/>
          </a:prstGeom>
        </p:spPr>
        <p:txBody>
          <a:bodyPr wrap="square">
            <a:spAutoFit/>
          </a:bodyPr>
          <a:lstStyle/>
          <a:p>
            <a:pPr algn="just">
              <a:lnSpc>
                <a:spcPct val="80000"/>
              </a:lnSpc>
            </a:pPr>
            <a:r>
              <a:rPr lang="it-IT" sz="2400" b="1" dirty="0" smtClean="0">
                <a:latin typeface="Calibri" pitchFamily="34" charset="0"/>
                <a:cs typeface="Calibri" pitchFamily="34" charset="0"/>
              </a:rPr>
              <a:t>Art. 6 </a:t>
            </a:r>
          </a:p>
          <a:p>
            <a:pPr algn="just">
              <a:lnSpc>
                <a:spcPct val="80000"/>
              </a:lnSpc>
            </a:pPr>
            <a:r>
              <a:rPr lang="it-IT" sz="2400" dirty="0" smtClean="0">
                <a:latin typeface="Calibri" pitchFamily="34" charset="0"/>
                <a:cs typeface="Calibri" pitchFamily="34" charset="0"/>
              </a:rPr>
              <a:t>La Repubblica tutela con apposite norme le minoranze  linguistiche.</a:t>
            </a:r>
          </a:p>
        </p:txBody>
      </p:sp>
      <p:sp>
        <p:nvSpPr>
          <p:cNvPr id="3" name="Rettangolo 2"/>
          <p:cNvSpPr/>
          <p:nvPr/>
        </p:nvSpPr>
        <p:spPr>
          <a:xfrm>
            <a:off x="357158" y="1714488"/>
            <a:ext cx="8429684" cy="1872500"/>
          </a:xfrm>
          <a:prstGeom prst="rect">
            <a:avLst/>
          </a:prstGeom>
        </p:spPr>
        <p:txBody>
          <a:bodyPr wrap="square">
            <a:spAutoFit/>
          </a:bodyPr>
          <a:lstStyle/>
          <a:p>
            <a:pPr algn="just">
              <a:lnSpc>
                <a:spcPct val="80000"/>
              </a:lnSpc>
            </a:pPr>
            <a:r>
              <a:rPr lang="it-IT" sz="2400" b="1" dirty="0" smtClean="0">
                <a:latin typeface="Calibri" pitchFamily="34" charset="0"/>
                <a:cs typeface="Calibri" pitchFamily="34" charset="0"/>
              </a:rPr>
              <a:t>Art. 7 </a:t>
            </a:r>
          </a:p>
          <a:p>
            <a:pPr algn="just">
              <a:lnSpc>
                <a:spcPct val="80000"/>
              </a:lnSpc>
            </a:pPr>
            <a:r>
              <a:rPr lang="it-IT" sz="2400" dirty="0" smtClean="0">
                <a:latin typeface="Calibri" pitchFamily="34" charset="0"/>
                <a:cs typeface="Calibri" pitchFamily="34" charset="0"/>
              </a:rPr>
              <a:t>Lo Stato e la Chiesa cattolica sono, ciascuno nel proprio ordine,  indipendenti e sovrani.</a:t>
            </a:r>
          </a:p>
          <a:p>
            <a:pPr algn="just">
              <a:lnSpc>
                <a:spcPct val="80000"/>
              </a:lnSpc>
            </a:pPr>
            <a:r>
              <a:rPr lang="it-IT" sz="2400" dirty="0" smtClean="0">
                <a:latin typeface="Calibri" pitchFamily="34" charset="0"/>
                <a:cs typeface="Calibri" pitchFamily="34" charset="0"/>
              </a:rPr>
              <a:t>I loro rapporti sono regolati dai Patti Lateranensi. Le modificazioni dei Patti, accettate dalle due parti, non richiedono procedimento di revisione costituzionale.</a:t>
            </a:r>
            <a:endParaRPr lang="it-IT" sz="2400" dirty="0">
              <a:latin typeface="Calibri" pitchFamily="34" charset="0"/>
              <a:cs typeface="Calibri" pitchFamily="34" charset="0"/>
            </a:endParaRPr>
          </a:p>
        </p:txBody>
      </p:sp>
      <p:sp>
        <p:nvSpPr>
          <p:cNvPr id="4" name="Rettangolo 3"/>
          <p:cNvSpPr/>
          <p:nvPr/>
        </p:nvSpPr>
        <p:spPr>
          <a:xfrm>
            <a:off x="285720" y="3857628"/>
            <a:ext cx="8429684" cy="2463431"/>
          </a:xfrm>
          <a:prstGeom prst="rect">
            <a:avLst/>
          </a:prstGeom>
        </p:spPr>
        <p:txBody>
          <a:bodyPr wrap="square">
            <a:spAutoFit/>
          </a:bodyPr>
          <a:lstStyle/>
          <a:p>
            <a:pPr algn="just">
              <a:lnSpc>
                <a:spcPct val="80000"/>
              </a:lnSpc>
            </a:pPr>
            <a:r>
              <a:rPr lang="it-IT" sz="2400" b="1" dirty="0" smtClean="0">
                <a:latin typeface="Calibri" pitchFamily="34" charset="0"/>
                <a:cs typeface="Calibri" pitchFamily="34" charset="0"/>
              </a:rPr>
              <a:t>Art. 8 </a:t>
            </a:r>
          </a:p>
          <a:p>
            <a:pPr algn="just">
              <a:lnSpc>
                <a:spcPct val="80000"/>
              </a:lnSpc>
            </a:pPr>
            <a:r>
              <a:rPr lang="it-IT" sz="2400" dirty="0" smtClean="0">
                <a:latin typeface="Calibri" pitchFamily="34" charset="0"/>
                <a:cs typeface="Calibri" pitchFamily="34" charset="0"/>
              </a:rPr>
              <a:t>Tutte le confessioni religiose sono egualmente libere davanti alla legge.</a:t>
            </a:r>
          </a:p>
          <a:p>
            <a:pPr algn="just">
              <a:lnSpc>
                <a:spcPct val="80000"/>
              </a:lnSpc>
            </a:pPr>
            <a:r>
              <a:rPr lang="it-IT" sz="2400" dirty="0" smtClean="0">
                <a:latin typeface="Calibri" pitchFamily="34" charset="0"/>
                <a:cs typeface="Calibri" pitchFamily="34" charset="0"/>
              </a:rPr>
              <a:t>Le confessioni religiose diverse dalla cattolica hanno il diritto di organizzarsi secondo i propri statuti, in quanto non contrastino con l'ordinamento giuridico italiano.</a:t>
            </a:r>
          </a:p>
          <a:p>
            <a:pPr algn="just">
              <a:lnSpc>
                <a:spcPct val="80000"/>
              </a:lnSpc>
            </a:pPr>
            <a:r>
              <a:rPr lang="it-IT" sz="2400" dirty="0" smtClean="0">
                <a:latin typeface="Calibri" pitchFamily="34" charset="0"/>
                <a:cs typeface="Calibri" pitchFamily="34" charset="0"/>
              </a:rPr>
              <a:t>I loro rapporti con lo Stato sono regolati per legge sulla base di intese con le relative rappresentanze.</a:t>
            </a:r>
          </a:p>
        </p:txBody>
      </p:sp>
    </p:spTree>
  </p:cSld>
  <p:clrMapOvr>
    <a:masterClrMapping/>
  </p:clrMapOvr>
  <p:transition spd="med">
    <p:diamond/>
    <p:sndAc>
      <p:stSnd>
        <p:snd r:embed="rId2" name="voltage.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71472" y="285728"/>
            <a:ext cx="8286808" cy="1577035"/>
          </a:xfrm>
          <a:prstGeom prst="rect">
            <a:avLst/>
          </a:prstGeom>
        </p:spPr>
        <p:txBody>
          <a:bodyPr wrap="square">
            <a:spAutoFit/>
          </a:bodyPr>
          <a:lstStyle/>
          <a:p>
            <a:pPr algn="just">
              <a:lnSpc>
                <a:spcPct val="80000"/>
              </a:lnSpc>
            </a:pPr>
            <a:r>
              <a:rPr lang="it-IT" sz="2400" b="1" dirty="0" smtClean="0">
                <a:latin typeface="Calibri" pitchFamily="34" charset="0"/>
                <a:cs typeface="Calibri" pitchFamily="34" charset="0"/>
              </a:rPr>
              <a:t>Art. 9 </a:t>
            </a:r>
          </a:p>
          <a:p>
            <a:pPr algn="just">
              <a:lnSpc>
                <a:spcPct val="80000"/>
              </a:lnSpc>
            </a:pPr>
            <a:r>
              <a:rPr lang="it-IT" sz="2400" dirty="0" smtClean="0">
                <a:latin typeface="Calibri" pitchFamily="34" charset="0"/>
                <a:cs typeface="Calibri" pitchFamily="34" charset="0"/>
              </a:rPr>
              <a:t>La Repubblica promuove lo sviluppo della cultura e la ricerca </a:t>
            </a:r>
          </a:p>
          <a:p>
            <a:pPr algn="just">
              <a:lnSpc>
                <a:spcPct val="80000"/>
              </a:lnSpc>
            </a:pPr>
            <a:r>
              <a:rPr lang="it-IT" sz="2400" dirty="0" smtClean="0">
                <a:latin typeface="Calibri" pitchFamily="34" charset="0"/>
                <a:cs typeface="Calibri" pitchFamily="34" charset="0"/>
              </a:rPr>
              <a:t>scientifica e tecnica.</a:t>
            </a:r>
          </a:p>
          <a:p>
            <a:pPr algn="just">
              <a:lnSpc>
                <a:spcPct val="80000"/>
              </a:lnSpc>
            </a:pPr>
            <a:r>
              <a:rPr lang="it-IT" sz="2400" dirty="0" smtClean="0">
                <a:latin typeface="Calibri" pitchFamily="34" charset="0"/>
                <a:cs typeface="Calibri" pitchFamily="34" charset="0"/>
              </a:rPr>
              <a:t>Tutela il paesaggio e il patrimonio storico e artistico della </a:t>
            </a:r>
          </a:p>
          <a:p>
            <a:pPr algn="just">
              <a:lnSpc>
                <a:spcPct val="80000"/>
              </a:lnSpc>
            </a:pPr>
            <a:r>
              <a:rPr lang="it-IT" sz="2400" dirty="0" smtClean="0">
                <a:latin typeface="Calibri" pitchFamily="34" charset="0"/>
                <a:cs typeface="Calibri" pitchFamily="34" charset="0"/>
              </a:rPr>
              <a:t>nazione.</a:t>
            </a:r>
          </a:p>
        </p:txBody>
      </p:sp>
      <p:sp>
        <p:nvSpPr>
          <p:cNvPr id="3" name="Rettangolo 2"/>
          <p:cNvSpPr/>
          <p:nvPr/>
        </p:nvSpPr>
        <p:spPr>
          <a:xfrm>
            <a:off x="500034" y="2643182"/>
            <a:ext cx="8286808" cy="3046988"/>
          </a:xfrm>
          <a:prstGeom prst="rect">
            <a:avLst/>
          </a:prstGeom>
        </p:spPr>
        <p:txBody>
          <a:bodyPr wrap="square">
            <a:spAutoFit/>
          </a:bodyPr>
          <a:lstStyle/>
          <a:p>
            <a:pPr algn="just">
              <a:lnSpc>
                <a:spcPct val="80000"/>
              </a:lnSpc>
            </a:pPr>
            <a:r>
              <a:rPr lang="it-IT" sz="2400" b="1" dirty="0" smtClean="0">
                <a:latin typeface="Calibri" pitchFamily="34" charset="0"/>
                <a:cs typeface="Calibri" pitchFamily="34" charset="0"/>
              </a:rPr>
              <a:t>Art. 10 </a:t>
            </a:r>
          </a:p>
          <a:p>
            <a:pPr algn="just">
              <a:lnSpc>
                <a:spcPct val="80000"/>
              </a:lnSpc>
            </a:pPr>
            <a:r>
              <a:rPr lang="it-IT" sz="2400" dirty="0" smtClean="0">
                <a:latin typeface="Calibri" pitchFamily="34" charset="0"/>
                <a:cs typeface="Calibri" pitchFamily="34" charset="0"/>
              </a:rPr>
              <a:t>L'ordinamento giuridico italiano si conforma alle norme del diritto internazionale generalmente riconosciute.</a:t>
            </a:r>
          </a:p>
          <a:p>
            <a:pPr algn="just">
              <a:lnSpc>
                <a:spcPct val="80000"/>
              </a:lnSpc>
            </a:pPr>
            <a:r>
              <a:rPr lang="it-IT" sz="2400" dirty="0" smtClean="0">
                <a:latin typeface="Calibri" pitchFamily="34" charset="0"/>
                <a:cs typeface="Calibri" pitchFamily="34" charset="0"/>
              </a:rPr>
              <a:t>La condizione giuridica dello straniero è regolata dalla legge in </a:t>
            </a:r>
          </a:p>
          <a:p>
            <a:pPr algn="just">
              <a:lnSpc>
                <a:spcPct val="80000"/>
              </a:lnSpc>
            </a:pPr>
            <a:r>
              <a:rPr lang="it-IT" sz="2400" dirty="0" smtClean="0">
                <a:latin typeface="Calibri" pitchFamily="34" charset="0"/>
                <a:cs typeface="Calibri" pitchFamily="34" charset="0"/>
              </a:rPr>
              <a:t>conformità delle norme e dei trattati internazionali.</a:t>
            </a:r>
          </a:p>
          <a:p>
            <a:pPr algn="just">
              <a:lnSpc>
                <a:spcPct val="80000"/>
              </a:lnSpc>
            </a:pPr>
            <a:r>
              <a:rPr lang="it-IT" sz="2400" dirty="0" smtClean="0">
                <a:latin typeface="Calibri" pitchFamily="34" charset="0"/>
                <a:cs typeface="Calibri" pitchFamily="34" charset="0"/>
              </a:rPr>
              <a:t>Lo straniero, al quale sia impedito nel suo paese l'effettivo esercizio delle libertà democratiche garantite dalla Costituzione italiana, ha diritto di asilo nel territorio della Repubblica, secondo le condizioni stabilite dalla legge.</a:t>
            </a:r>
          </a:p>
          <a:p>
            <a:pPr algn="just">
              <a:lnSpc>
                <a:spcPct val="80000"/>
              </a:lnSpc>
            </a:pPr>
            <a:r>
              <a:rPr lang="it-IT" sz="2400" dirty="0" smtClean="0">
                <a:latin typeface="Calibri" pitchFamily="34" charset="0"/>
                <a:cs typeface="Calibri" pitchFamily="34" charset="0"/>
              </a:rPr>
              <a:t>Non è ammessa l'estradizione dello straniero per reati politici.</a:t>
            </a:r>
          </a:p>
        </p:txBody>
      </p:sp>
    </p:spTree>
  </p:cSld>
  <p:clrMapOvr>
    <a:masterClrMapping/>
  </p:clrMapOvr>
  <p:transition spd="med">
    <p:diamond/>
    <p:sndAc>
      <p:stSnd>
        <p:snd r:embed="rId2" name="voltage.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00034" y="714356"/>
            <a:ext cx="7858180" cy="2456057"/>
          </a:xfrm>
          <a:prstGeom prst="rect">
            <a:avLst/>
          </a:prstGeom>
        </p:spPr>
        <p:txBody>
          <a:bodyPr wrap="square">
            <a:spAutoFit/>
          </a:bodyPr>
          <a:lstStyle/>
          <a:p>
            <a:pPr algn="just">
              <a:lnSpc>
                <a:spcPct val="80000"/>
              </a:lnSpc>
            </a:pPr>
            <a:r>
              <a:rPr lang="it-IT" sz="2400" b="1" dirty="0" smtClean="0">
                <a:latin typeface="Calibri" pitchFamily="34" charset="0"/>
                <a:cs typeface="Calibri" pitchFamily="34" charset="0"/>
              </a:rPr>
              <a:t>Art. 11 </a:t>
            </a:r>
          </a:p>
          <a:p>
            <a:pPr algn="just">
              <a:lnSpc>
                <a:spcPct val="80000"/>
              </a:lnSpc>
            </a:pPr>
            <a:r>
              <a:rPr lang="it-IT" sz="2400" dirty="0" smtClean="0">
                <a:latin typeface="Calibri" pitchFamily="34" charset="0"/>
                <a:cs typeface="Calibri" pitchFamily="34" charset="0"/>
              </a:rPr>
              <a:t>L'Italia ripudia la guerra come strumento di offesa alla libertà degli altri popoli e come mezzo di risoluzione delle controversie internazionali; consente, in condizioni di parità con gli altri Stati, alle limitazioni di sovranità necessarie ad un ordinamento che assicuri la pace e la giustizia fra le Nazioni; promuove e favorisce le organizzazioni internazionali rivolte a tale scopo. </a:t>
            </a:r>
          </a:p>
        </p:txBody>
      </p:sp>
      <p:sp>
        <p:nvSpPr>
          <p:cNvPr id="3" name="Rettangolo 2"/>
          <p:cNvSpPr/>
          <p:nvPr/>
        </p:nvSpPr>
        <p:spPr>
          <a:xfrm>
            <a:off x="571472" y="3786190"/>
            <a:ext cx="7858180" cy="1200329"/>
          </a:xfrm>
          <a:prstGeom prst="rect">
            <a:avLst/>
          </a:prstGeom>
        </p:spPr>
        <p:txBody>
          <a:bodyPr wrap="square">
            <a:spAutoFit/>
          </a:bodyPr>
          <a:lstStyle/>
          <a:p>
            <a:pPr algn="just"/>
            <a:r>
              <a:rPr lang="it-IT" sz="2400" b="1" dirty="0" smtClean="0">
                <a:latin typeface="Calibri" pitchFamily="34" charset="0"/>
                <a:cs typeface="Calibri" pitchFamily="34" charset="0"/>
              </a:rPr>
              <a:t>Art. 12 </a:t>
            </a:r>
          </a:p>
          <a:p>
            <a:pPr algn="just"/>
            <a:r>
              <a:rPr lang="it-IT" sz="2400" dirty="0" smtClean="0">
                <a:latin typeface="Calibri" pitchFamily="34" charset="0"/>
                <a:cs typeface="Calibri" pitchFamily="34" charset="0"/>
              </a:rPr>
              <a:t>La bandiera della Repubblica è il tricolore italiano: verde, bianco e rosso, a tre bande verticali di eguali dimensioni.</a:t>
            </a:r>
          </a:p>
        </p:txBody>
      </p:sp>
    </p:spTree>
  </p:cSld>
  <p:clrMapOvr>
    <a:masterClrMapping/>
  </p:clrMapOvr>
  <p:transition spd="med">
    <p:diamond/>
    <p:sndAc>
      <p:stSnd>
        <p:snd r:embed="rId2" name="voltage.wav"/>
      </p:st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71472" y="2357430"/>
            <a:ext cx="8143932" cy="1643074"/>
          </a:xfrm>
        </p:spPr>
        <p:txBody>
          <a:bodyPr>
            <a:normAutofit/>
          </a:bodyPr>
          <a:lstStyle/>
          <a:p>
            <a:r>
              <a:rPr lang="it-IT" dirty="0" smtClean="0">
                <a:solidFill>
                  <a:schemeClr val="tx1"/>
                </a:solidFill>
              </a:rPr>
              <a:t>ORDINAMENTO DELLO STATO ITALIANO</a:t>
            </a:r>
            <a:endParaRPr lang="it-IT" dirty="0">
              <a:solidFill>
                <a:schemeClr val="tx1"/>
              </a:solidFill>
            </a:endParaRPr>
          </a:p>
        </p:txBody>
      </p:sp>
      <p:pic>
        <p:nvPicPr>
          <p:cNvPr id="5" name="Segnaposto contenuto 4" descr="presidente logo 1.jpg"/>
          <p:cNvPicPr>
            <a:picLocks noChangeAspect="1"/>
          </p:cNvPicPr>
          <p:nvPr/>
        </p:nvPicPr>
        <p:blipFill>
          <a:blip r:embed="rId3" cstate="print"/>
          <a:srcRect b="17177"/>
          <a:stretch>
            <a:fillRect/>
          </a:stretch>
        </p:blipFill>
        <p:spPr>
          <a:xfrm>
            <a:off x="3071802" y="4714884"/>
            <a:ext cx="2943225" cy="1285884"/>
          </a:xfrm>
          <a:prstGeom prst="rect">
            <a:avLst/>
          </a:prstGeom>
        </p:spPr>
      </p:pic>
    </p:spTree>
  </p:cSld>
  <p:clrMapOvr>
    <a:masterClrMapping/>
  </p:clrMapOvr>
  <p:transition spd="med">
    <p:diamond/>
    <p:sndAc>
      <p:stSnd>
        <p:snd r:embed="rId2" name="voltage.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3108" y="1142984"/>
            <a:ext cx="6286544" cy="45243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it-IT" sz="2400" b="1" dirty="0" smtClean="0">
                <a:latin typeface="Calibri" pitchFamily="34" charset="0"/>
                <a:cs typeface="Calibri" pitchFamily="34" charset="0"/>
              </a:rPr>
              <a:t>L’EMBLEMA DELLO STATO (1948)</a:t>
            </a:r>
          </a:p>
          <a:p>
            <a:pPr algn="just"/>
            <a:r>
              <a:rPr lang="it-IT" sz="2400" dirty="0" smtClean="0">
                <a:latin typeface="Calibri" pitchFamily="34" charset="0"/>
                <a:cs typeface="Calibri" pitchFamily="34" charset="0"/>
              </a:rPr>
              <a:t>Oltre alla </a:t>
            </a:r>
            <a:r>
              <a:rPr lang="it-IT" sz="2400" b="1" dirty="0" smtClean="0">
                <a:solidFill>
                  <a:srgbClr val="FF0000"/>
                </a:solidFill>
                <a:latin typeface="Calibri" pitchFamily="34" charset="0"/>
                <a:cs typeface="Calibri" pitchFamily="34" charset="0"/>
              </a:rPr>
              <a:t>STELLA </a:t>
            </a:r>
            <a:r>
              <a:rPr lang="it-IT" sz="2400" b="1" dirty="0" err="1" smtClean="0">
                <a:solidFill>
                  <a:srgbClr val="FF0000"/>
                </a:solidFill>
                <a:latin typeface="Calibri" pitchFamily="34" charset="0"/>
                <a:cs typeface="Calibri" pitchFamily="34" charset="0"/>
              </a:rPr>
              <a:t>D’ITALIA</a:t>
            </a:r>
            <a:r>
              <a:rPr lang="it-IT" sz="2400" b="1" dirty="0" smtClean="0">
                <a:latin typeface="Calibri" pitchFamily="34" charset="0"/>
                <a:cs typeface="Calibri" pitchFamily="34" charset="0"/>
              </a:rPr>
              <a:t>, </a:t>
            </a:r>
            <a:r>
              <a:rPr lang="it-IT" sz="2400" dirty="0" smtClean="0">
                <a:latin typeface="Calibri" pitchFamily="34" charset="0"/>
                <a:cs typeface="Calibri" pitchFamily="34" charset="0"/>
              </a:rPr>
              <a:t>“ispirazione dal senso della terra e dei comuni”, troviamo la </a:t>
            </a:r>
            <a:r>
              <a:rPr lang="it-IT" sz="2400" b="1" dirty="0" smtClean="0">
                <a:solidFill>
                  <a:srgbClr val="FF0000"/>
                </a:solidFill>
                <a:latin typeface="Calibri" pitchFamily="34" charset="0"/>
                <a:cs typeface="Calibri" pitchFamily="34" charset="0"/>
              </a:rPr>
              <a:t>RUOTA DENTATA</a:t>
            </a:r>
            <a:r>
              <a:rPr lang="it-IT" sz="2400" dirty="0" smtClean="0">
                <a:latin typeface="Calibri" pitchFamily="34" charset="0"/>
                <a:cs typeface="Calibri" pitchFamily="34" charset="0"/>
              </a:rPr>
              <a:t>, e i </a:t>
            </a:r>
            <a:r>
              <a:rPr lang="it-IT" sz="2400" b="1" dirty="0" smtClean="0">
                <a:solidFill>
                  <a:srgbClr val="FF0000"/>
                </a:solidFill>
                <a:latin typeface="Calibri" pitchFamily="34" charset="0"/>
                <a:cs typeface="Calibri" pitchFamily="34" charset="0"/>
              </a:rPr>
              <a:t>RAMI </a:t>
            </a:r>
            <a:r>
              <a:rPr lang="it-IT" sz="2400" b="1" dirty="0" err="1" smtClean="0">
                <a:solidFill>
                  <a:srgbClr val="FF0000"/>
                </a:solidFill>
                <a:latin typeface="Calibri" pitchFamily="34" charset="0"/>
                <a:cs typeface="Calibri" pitchFamily="34" charset="0"/>
              </a:rPr>
              <a:t>DI</a:t>
            </a:r>
            <a:r>
              <a:rPr lang="it-IT" sz="2400" b="1" dirty="0" smtClean="0">
                <a:solidFill>
                  <a:srgbClr val="FF0000"/>
                </a:solidFill>
                <a:latin typeface="Calibri" pitchFamily="34" charset="0"/>
                <a:cs typeface="Calibri" pitchFamily="34" charset="0"/>
              </a:rPr>
              <a:t> ULIVO</a:t>
            </a:r>
            <a:r>
              <a:rPr lang="it-IT" sz="2400" dirty="0" smtClean="0">
                <a:solidFill>
                  <a:srgbClr val="FF0000"/>
                </a:solidFill>
                <a:latin typeface="Calibri" pitchFamily="34" charset="0"/>
                <a:cs typeface="Calibri" pitchFamily="34" charset="0"/>
              </a:rPr>
              <a:t> </a:t>
            </a:r>
            <a:r>
              <a:rPr lang="it-IT" sz="2400" dirty="0" smtClean="0">
                <a:latin typeface="Calibri" pitchFamily="34" charset="0"/>
                <a:cs typeface="Calibri" pitchFamily="34" charset="0"/>
              </a:rPr>
              <a:t>e di </a:t>
            </a:r>
            <a:r>
              <a:rPr lang="it-IT" sz="2400" b="1" dirty="0" smtClean="0">
                <a:solidFill>
                  <a:srgbClr val="FF0000"/>
                </a:solidFill>
                <a:latin typeface="Calibri" pitchFamily="34" charset="0"/>
                <a:cs typeface="Calibri" pitchFamily="34" charset="0"/>
              </a:rPr>
              <a:t>QUERCIA</a:t>
            </a:r>
            <a:r>
              <a:rPr lang="it-IT" sz="2400" dirty="0" smtClean="0">
                <a:latin typeface="Calibri" pitchFamily="34" charset="0"/>
                <a:cs typeface="Calibri" pitchFamily="34" charset="0"/>
              </a:rPr>
              <a:t>. Il </a:t>
            </a:r>
            <a:r>
              <a:rPr lang="it-IT" sz="2400" b="1" dirty="0" smtClean="0">
                <a:latin typeface="Calibri" pitchFamily="34" charset="0"/>
                <a:cs typeface="Calibri" pitchFamily="34" charset="0"/>
              </a:rPr>
              <a:t>ramo di ulivo</a:t>
            </a:r>
            <a:r>
              <a:rPr lang="it-IT" sz="2400" dirty="0" smtClean="0">
                <a:latin typeface="Calibri" pitchFamily="34" charset="0"/>
                <a:cs typeface="Calibri" pitchFamily="34" charset="0"/>
              </a:rPr>
              <a:t> simboleggia la volontà di pace della nazione, sia nel senso della concordia interna che della fratellanza internazionale. Il </a:t>
            </a:r>
            <a:r>
              <a:rPr lang="it-IT" sz="2400" b="1" dirty="0" smtClean="0">
                <a:latin typeface="Calibri" pitchFamily="34" charset="0"/>
                <a:cs typeface="Calibri" pitchFamily="34" charset="0"/>
              </a:rPr>
              <a:t>ramo di quercia</a:t>
            </a:r>
            <a:r>
              <a:rPr lang="it-IT" sz="2400" dirty="0" smtClean="0">
                <a:latin typeface="Calibri" pitchFamily="34" charset="0"/>
                <a:cs typeface="Calibri" pitchFamily="34" charset="0"/>
              </a:rPr>
              <a:t>, incarna la forza e la dignità del popolo italiano. Entrambe sono tra le specie più tipiche del nostro patrimonio arboreo. La </a:t>
            </a:r>
            <a:r>
              <a:rPr lang="it-IT" sz="2400" b="1" dirty="0" smtClean="0">
                <a:latin typeface="Calibri" pitchFamily="34" charset="0"/>
                <a:cs typeface="Calibri" pitchFamily="34" charset="0"/>
              </a:rPr>
              <a:t>ruota dentata d'acciaio</a:t>
            </a:r>
            <a:r>
              <a:rPr lang="it-IT" sz="2400" dirty="0" smtClean="0">
                <a:latin typeface="Calibri" pitchFamily="34" charset="0"/>
                <a:cs typeface="Calibri" pitchFamily="34" charset="0"/>
              </a:rPr>
              <a:t>, simbolo dell'attività lavorativa, traduce il primo articolo della Costituzione.</a:t>
            </a:r>
            <a:endParaRPr lang="it-IT" sz="2400" dirty="0">
              <a:latin typeface="Calibri" pitchFamily="34" charset="0"/>
              <a:cs typeface="Calibri" pitchFamily="34" charset="0"/>
            </a:endParaRPr>
          </a:p>
        </p:txBody>
      </p:sp>
      <p:pic>
        <p:nvPicPr>
          <p:cNvPr id="3" name="Segnaposto contenuto 4" descr="presidente logo 1.jpg"/>
          <p:cNvPicPr>
            <a:picLocks noChangeAspect="1"/>
          </p:cNvPicPr>
          <p:nvPr/>
        </p:nvPicPr>
        <p:blipFill>
          <a:blip r:embed="rId3" cstate="print"/>
          <a:srcRect l="26698" r="24758" b="17177"/>
          <a:stretch>
            <a:fillRect/>
          </a:stretch>
        </p:blipFill>
        <p:spPr>
          <a:xfrm>
            <a:off x="285720" y="142852"/>
            <a:ext cx="1746262" cy="1571636"/>
          </a:xfrm>
          <a:prstGeom prst="rect">
            <a:avLst/>
          </a:prstGeom>
        </p:spPr>
      </p:pic>
    </p:spTree>
  </p:cSld>
  <p:clrMapOvr>
    <a:masterClrMapping/>
  </p:clrMapOvr>
  <p:transition spd="med">
    <p:diamond/>
    <p:sndAc>
      <p:stSnd>
        <p:snd r:embed="rId2" name="voltage.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42976" y="1928802"/>
            <a:ext cx="7286676" cy="3785652"/>
          </a:xfrm>
          <a:prstGeom prst="rect">
            <a:avLst/>
          </a:prstGeom>
          <a:noFill/>
          <a:ln w="28575">
            <a:solidFill>
              <a:srgbClr val="0033CC"/>
            </a:solidFill>
          </a:ln>
        </p:spPr>
        <p:txBody>
          <a:bodyPr wrap="square" rtlCol="0">
            <a:spAutoFit/>
          </a:bodyPr>
          <a:lstStyle/>
          <a:p>
            <a:pPr lvl="0"/>
            <a:r>
              <a:rPr lang="it-IT" sz="4000" dirty="0" smtClean="0">
                <a:latin typeface="Calibri" pitchFamily="34" charset="0"/>
                <a:cs typeface="Calibri" pitchFamily="34" charset="0"/>
              </a:rPr>
              <a:t>La </a:t>
            </a:r>
            <a:r>
              <a:rPr lang="it-IT" sz="4000" i="1" dirty="0" smtClean="0">
                <a:latin typeface="Calibri" pitchFamily="34" charset="0"/>
                <a:cs typeface="Calibri" pitchFamily="34" charset="0"/>
              </a:rPr>
              <a:t>sovranità popolare</a:t>
            </a:r>
            <a:r>
              <a:rPr lang="it-IT" sz="4000" dirty="0" smtClean="0">
                <a:latin typeface="Calibri" pitchFamily="34" charset="0"/>
                <a:cs typeface="Calibri" pitchFamily="34" charset="0"/>
              </a:rPr>
              <a:t> </a:t>
            </a:r>
          </a:p>
          <a:p>
            <a:pPr lvl="0"/>
            <a:endParaRPr lang="it-IT" sz="4000" dirty="0" smtClean="0">
              <a:latin typeface="Calibri" pitchFamily="34" charset="0"/>
              <a:cs typeface="Calibri" pitchFamily="34" charset="0"/>
            </a:endParaRPr>
          </a:p>
          <a:p>
            <a:pPr lvl="0"/>
            <a:r>
              <a:rPr lang="it-IT" sz="4000" dirty="0" smtClean="0">
                <a:latin typeface="Calibri" pitchFamily="34" charset="0"/>
                <a:cs typeface="Calibri" pitchFamily="34" charset="0"/>
              </a:rPr>
              <a:t>La </a:t>
            </a:r>
            <a:r>
              <a:rPr lang="it-IT" sz="4000" i="1" dirty="0" smtClean="0">
                <a:latin typeface="Calibri" pitchFamily="34" charset="0"/>
                <a:cs typeface="Calibri" pitchFamily="34" charset="0"/>
              </a:rPr>
              <a:t>garanzia dei diritti individuali</a:t>
            </a:r>
          </a:p>
          <a:p>
            <a:pPr lvl="0"/>
            <a:r>
              <a:rPr lang="it-IT" sz="4000" dirty="0" smtClean="0">
                <a:latin typeface="Calibri" pitchFamily="34" charset="0"/>
                <a:cs typeface="Calibri" pitchFamily="34" charset="0"/>
              </a:rPr>
              <a:t> </a:t>
            </a:r>
          </a:p>
          <a:p>
            <a:r>
              <a:rPr lang="it-IT" sz="4000" dirty="0" smtClean="0">
                <a:latin typeface="Calibri" pitchFamily="34" charset="0"/>
                <a:cs typeface="Calibri" pitchFamily="34" charset="0"/>
              </a:rPr>
              <a:t>La </a:t>
            </a:r>
            <a:r>
              <a:rPr lang="it-IT" sz="4000" i="1" dirty="0" smtClean="0">
                <a:latin typeface="Calibri" pitchFamily="34" charset="0"/>
                <a:cs typeface="Calibri" pitchFamily="34" charset="0"/>
              </a:rPr>
              <a:t>separazione dei poteri </a:t>
            </a:r>
            <a:r>
              <a:rPr lang="it-IT" sz="4000" dirty="0" smtClean="0">
                <a:latin typeface="Calibri" pitchFamily="34" charset="0"/>
                <a:cs typeface="Calibri" pitchFamily="34" charset="0"/>
              </a:rPr>
              <a:t>tra una pluralità di organi indipendenti</a:t>
            </a:r>
            <a:endParaRPr lang="it-IT" sz="4000" dirty="0">
              <a:latin typeface="Calibri" pitchFamily="34" charset="0"/>
              <a:cs typeface="Calibri" pitchFamily="34" charset="0"/>
            </a:endParaRPr>
          </a:p>
        </p:txBody>
      </p:sp>
      <p:sp>
        <p:nvSpPr>
          <p:cNvPr id="3" name="CasellaDiTesto 2"/>
          <p:cNvSpPr txBox="1"/>
          <p:nvPr/>
        </p:nvSpPr>
        <p:spPr>
          <a:xfrm>
            <a:off x="714348" y="428604"/>
            <a:ext cx="8072494" cy="954107"/>
          </a:xfrm>
          <a:prstGeom prst="rect">
            <a:avLst/>
          </a:prstGeom>
          <a:noFill/>
        </p:spPr>
        <p:txBody>
          <a:bodyPr wrap="square" rtlCol="0">
            <a:spAutoFit/>
          </a:bodyPr>
          <a:lstStyle/>
          <a:p>
            <a:pPr algn="ctr"/>
            <a:r>
              <a:rPr lang="it-IT" sz="2800" b="1" dirty="0" smtClean="0">
                <a:effectLst>
                  <a:outerShdw blurRad="38100" dist="38100" dir="2700000" algn="tl">
                    <a:srgbClr val="000000">
                      <a:alpha val="43137"/>
                    </a:srgbClr>
                  </a:outerShdw>
                </a:effectLst>
                <a:latin typeface="Calibri" pitchFamily="34" charset="0"/>
                <a:cs typeface="Calibri" pitchFamily="34" charset="0"/>
              </a:rPr>
              <a:t>PRINCIPI CARDINE </a:t>
            </a:r>
          </a:p>
          <a:p>
            <a:pPr algn="ctr"/>
            <a:r>
              <a:rPr lang="it-IT" sz="2800" b="1" dirty="0" smtClean="0">
                <a:effectLst>
                  <a:outerShdw blurRad="38100" dist="38100" dir="2700000" algn="tl">
                    <a:srgbClr val="000000">
                      <a:alpha val="43137"/>
                    </a:srgbClr>
                  </a:outerShdw>
                </a:effectLst>
                <a:latin typeface="Calibri" pitchFamily="34" charset="0"/>
                <a:cs typeface="Calibri" pitchFamily="34" charset="0"/>
              </a:rPr>
              <a:t>DEL COSTITUZIONALISMO MODERNO</a:t>
            </a:r>
            <a:endParaRPr lang="it-IT" sz="2800" b="1" dirty="0">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transition spd="med">
    <p:diamond/>
    <p:sndAc>
      <p:stSnd>
        <p:snd r:embed="rId2" name="voltage.wav"/>
      </p:st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nvGraphicFramePr>
        <p:xfrm>
          <a:off x="285720" y="1285860"/>
          <a:ext cx="5286412" cy="4429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asellaDiTesto 2"/>
          <p:cNvSpPr txBox="1"/>
          <p:nvPr/>
        </p:nvSpPr>
        <p:spPr>
          <a:xfrm>
            <a:off x="5857884" y="2428868"/>
            <a:ext cx="2857520" cy="224676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2000" b="1" dirty="0" smtClean="0">
                <a:latin typeface="Calibri" pitchFamily="34" charset="0"/>
                <a:cs typeface="Calibri" pitchFamily="34" charset="0"/>
              </a:rPr>
              <a:t>PRESIDENTE DELLA REPUBBLICA</a:t>
            </a:r>
          </a:p>
          <a:p>
            <a:endParaRPr lang="it-IT" sz="2000" dirty="0" smtClean="0">
              <a:latin typeface="Calibri" pitchFamily="34" charset="0"/>
              <a:cs typeface="Calibri" pitchFamily="34" charset="0"/>
            </a:endParaRPr>
          </a:p>
          <a:p>
            <a:pPr algn="ctr"/>
            <a:r>
              <a:rPr lang="it-IT" sz="2000" dirty="0" smtClean="0">
                <a:latin typeface="Calibri" pitchFamily="34" charset="0"/>
                <a:cs typeface="Calibri" pitchFamily="34" charset="0"/>
              </a:rPr>
              <a:t>GARANTE DELLA COSTITUZIONE E RAPPRESENTANTE DELL’UNITA’ NAZIONALE</a:t>
            </a:r>
            <a:endParaRPr lang="it-IT" sz="2000" dirty="0">
              <a:latin typeface="Calibri" pitchFamily="34" charset="0"/>
              <a:cs typeface="Calibri" pitchFamily="34" charset="0"/>
            </a:endParaRPr>
          </a:p>
        </p:txBody>
      </p:sp>
    </p:spTree>
  </p:cSld>
  <p:clrMapOvr>
    <a:masterClrMapping/>
  </p:clrMapOvr>
  <p:transition spd="med">
    <p:diamond/>
    <p:sndAc>
      <p:stSnd>
        <p:snd r:embed="rId2" name="voltage.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chemeClr val="tx1"/>
                </a:solidFill>
              </a:rPr>
              <a:t>IL PRESIDENTE </a:t>
            </a:r>
            <a:br>
              <a:rPr lang="it-IT" dirty="0" smtClean="0">
                <a:solidFill>
                  <a:schemeClr val="tx1"/>
                </a:solidFill>
              </a:rPr>
            </a:br>
            <a:r>
              <a:rPr lang="it-IT" dirty="0" smtClean="0">
                <a:solidFill>
                  <a:schemeClr val="tx1"/>
                </a:solidFill>
              </a:rPr>
              <a:t>DELLA REPUBBLICA</a:t>
            </a:r>
            <a:endParaRPr lang="it-IT" dirty="0">
              <a:solidFill>
                <a:schemeClr val="tx1"/>
              </a:solidFill>
            </a:endParaRPr>
          </a:p>
        </p:txBody>
      </p:sp>
      <p:pic>
        <p:nvPicPr>
          <p:cNvPr id="4" name="Segnaposto contenuto 3" descr="Mattarella.jpg"/>
          <p:cNvPicPr>
            <a:picLocks noGrp="1" noChangeAspect="1"/>
          </p:cNvPicPr>
          <p:nvPr>
            <p:ph idx="1"/>
          </p:nvPr>
        </p:nvPicPr>
        <p:blipFill>
          <a:blip r:embed="rId3" cstate="print"/>
          <a:stretch>
            <a:fillRect/>
          </a:stretch>
        </p:blipFill>
        <p:spPr>
          <a:xfrm>
            <a:off x="357158" y="1571612"/>
            <a:ext cx="3135951" cy="4708525"/>
          </a:xfrm>
        </p:spPr>
      </p:pic>
      <p:pic>
        <p:nvPicPr>
          <p:cNvPr id="7" name="Immagine 6" descr="Palazzo_del_Quirinale.jpg"/>
          <p:cNvPicPr>
            <a:picLocks noChangeAspect="1"/>
          </p:cNvPicPr>
          <p:nvPr/>
        </p:nvPicPr>
        <p:blipFill>
          <a:blip r:embed="rId4" cstate="print"/>
          <a:stretch>
            <a:fillRect/>
          </a:stretch>
        </p:blipFill>
        <p:spPr>
          <a:xfrm>
            <a:off x="4000496" y="1571612"/>
            <a:ext cx="4789307" cy="3148894"/>
          </a:xfrm>
          <a:prstGeom prst="rect">
            <a:avLst/>
          </a:prstGeom>
        </p:spPr>
      </p:pic>
      <p:sp>
        <p:nvSpPr>
          <p:cNvPr id="8" name="CasellaDiTesto 7"/>
          <p:cNvSpPr txBox="1"/>
          <p:nvPr/>
        </p:nvSpPr>
        <p:spPr>
          <a:xfrm>
            <a:off x="4572000" y="4857760"/>
            <a:ext cx="3857652" cy="523220"/>
          </a:xfrm>
          <a:prstGeom prst="rect">
            <a:avLst/>
          </a:prstGeom>
          <a:noFill/>
        </p:spPr>
        <p:txBody>
          <a:bodyPr wrap="square" rtlCol="0">
            <a:spAutoFit/>
          </a:bodyPr>
          <a:lstStyle/>
          <a:p>
            <a:pPr algn="ctr"/>
            <a:r>
              <a:rPr lang="it-IT" sz="2800" dirty="0" smtClean="0">
                <a:latin typeface="Calibri" pitchFamily="34" charset="0"/>
                <a:cs typeface="Calibri" pitchFamily="34" charset="0"/>
              </a:rPr>
              <a:t>PALAZZO DEL QUIRINALE</a:t>
            </a:r>
          </a:p>
        </p:txBody>
      </p:sp>
      <p:sp>
        <p:nvSpPr>
          <p:cNvPr id="9" name="CasellaDiTesto 8"/>
          <p:cNvSpPr txBox="1"/>
          <p:nvPr/>
        </p:nvSpPr>
        <p:spPr>
          <a:xfrm>
            <a:off x="3571868" y="5473005"/>
            <a:ext cx="4143404" cy="892552"/>
          </a:xfrm>
          <a:prstGeom prst="rect">
            <a:avLst/>
          </a:prstGeom>
          <a:noFill/>
        </p:spPr>
        <p:txBody>
          <a:bodyPr wrap="square" rtlCol="0">
            <a:spAutoFit/>
          </a:bodyPr>
          <a:lstStyle/>
          <a:p>
            <a:r>
              <a:rPr lang="it-IT" sz="2800" dirty="0" smtClean="0"/>
              <a:t>Sergio Mattarella </a:t>
            </a:r>
            <a:br>
              <a:rPr lang="it-IT" sz="2800" dirty="0" smtClean="0"/>
            </a:br>
            <a:r>
              <a:rPr lang="it-IT" sz="2400" dirty="0" smtClean="0"/>
              <a:t>in carica dal 3 febbraio 2015</a:t>
            </a:r>
          </a:p>
        </p:txBody>
      </p:sp>
    </p:spTree>
  </p:cSld>
  <p:clrMapOvr>
    <a:masterClrMapping/>
  </p:clrMapOvr>
  <p:transition spd="med">
    <p:diamond/>
    <p:sndAc>
      <p:stSnd>
        <p:snd r:embed="rId2" name="voltage.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14282" y="642918"/>
            <a:ext cx="8715436" cy="5143536"/>
          </a:xfrm>
        </p:spPr>
        <p:style>
          <a:lnRef idx="2">
            <a:schemeClr val="accent1"/>
          </a:lnRef>
          <a:fillRef idx="1">
            <a:schemeClr val="lt1"/>
          </a:fillRef>
          <a:effectRef idx="0">
            <a:schemeClr val="accent1"/>
          </a:effectRef>
          <a:fontRef idx="minor">
            <a:schemeClr val="dk1"/>
          </a:fontRef>
        </p:style>
        <p:txBody>
          <a:bodyPr>
            <a:normAutofit/>
          </a:bodyPr>
          <a:lstStyle/>
          <a:p>
            <a:pPr>
              <a:buFont typeface="Wingdings" pitchFamily="2" charset="2"/>
              <a:buChar char="§"/>
            </a:pPr>
            <a:r>
              <a:rPr lang="it-IT" dirty="0" smtClean="0">
                <a:latin typeface="Calibri" pitchFamily="34" charset="0"/>
                <a:cs typeface="Calibri" pitchFamily="34" charset="0"/>
              </a:rPr>
              <a:t>È il </a:t>
            </a:r>
            <a:r>
              <a:rPr lang="it-IT" dirty="0" smtClean="0">
                <a:solidFill>
                  <a:srgbClr val="FF0000"/>
                </a:solidFill>
                <a:latin typeface="Calibri" pitchFamily="34" charset="0"/>
                <a:cs typeface="Calibri" pitchFamily="34" charset="0"/>
              </a:rPr>
              <a:t>CAPO</a:t>
            </a:r>
            <a:r>
              <a:rPr lang="it-IT" dirty="0" smtClean="0">
                <a:latin typeface="Calibri" pitchFamily="34" charset="0"/>
                <a:cs typeface="Calibri" pitchFamily="34" charset="0"/>
              </a:rPr>
              <a:t> dello </a:t>
            </a:r>
            <a:r>
              <a:rPr lang="it-IT" dirty="0" smtClean="0">
                <a:solidFill>
                  <a:srgbClr val="FF0000"/>
                </a:solidFill>
                <a:latin typeface="Calibri" pitchFamily="34" charset="0"/>
                <a:cs typeface="Calibri" pitchFamily="34" charset="0"/>
              </a:rPr>
              <a:t>STATO ITALIANO </a:t>
            </a:r>
            <a:r>
              <a:rPr lang="it-IT" dirty="0" smtClean="0">
                <a:latin typeface="Calibri" pitchFamily="34" charset="0"/>
                <a:cs typeface="Calibri" pitchFamily="34" charset="0"/>
              </a:rPr>
              <a:t>e </a:t>
            </a:r>
            <a:r>
              <a:rPr lang="it-IT" b="1"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RAPPRESENTA L'UNITÀ NAZIONALE</a:t>
            </a:r>
            <a:r>
              <a:rPr lang="it-IT" dirty="0" smtClean="0">
                <a:latin typeface="Calibri" pitchFamily="34" charset="0"/>
                <a:cs typeface="Calibri" pitchFamily="34" charset="0"/>
              </a:rPr>
              <a:t>.</a:t>
            </a:r>
          </a:p>
          <a:p>
            <a:pPr>
              <a:buFont typeface="Wingdings" pitchFamily="2" charset="2"/>
              <a:buChar char="§"/>
            </a:pPr>
            <a:r>
              <a:rPr lang="it-IT" dirty="0" smtClean="0">
                <a:latin typeface="Calibri" pitchFamily="34" charset="0"/>
                <a:cs typeface="Calibri" pitchFamily="34" charset="0"/>
              </a:rPr>
              <a:t>Dura in carica </a:t>
            </a:r>
            <a:r>
              <a:rPr lang="it-IT" dirty="0" smtClean="0">
                <a:solidFill>
                  <a:srgbClr val="FF0000"/>
                </a:solidFill>
                <a:latin typeface="Calibri" pitchFamily="34" charset="0"/>
                <a:cs typeface="Calibri" pitchFamily="34" charset="0"/>
              </a:rPr>
              <a:t>7 ANNI. </a:t>
            </a:r>
            <a:r>
              <a:rPr lang="it-IT" dirty="0" smtClean="0">
                <a:latin typeface="Calibri" pitchFamily="34" charset="0"/>
                <a:cs typeface="Calibri" pitchFamily="34" charset="0"/>
              </a:rPr>
              <a:t>Se, alla fine dei 7 anni, non viene rieletto, diventa senatore a vita.</a:t>
            </a:r>
            <a:endParaRPr lang="it-IT" dirty="0" smtClean="0">
              <a:solidFill>
                <a:srgbClr val="FF0000"/>
              </a:solidFill>
              <a:latin typeface="Calibri" pitchFamily="34" charset="0"/>
              <a:cs typeface="Calibri" pitchFamily="34" charset="0"/>
            </a:endParaRPr>
          </a:p>
          <a:p>
            <a:pPr>
              <a:buFont typeface="Wingdings" pitchFamily="2" charset="2"/>
              <a:buChar char="§"/>
            </a:pPr>
            <a:r>
              <a:rPr lang="it-IT" dirty="0" smtClean="0">
                <a:latin typeface="Calibri" pitchFamily="34" charset="0"/>
                <a:cs typeface="Calibri" pitchFamily="34" charset="0"/>
              </a:rPr>
              <a:t>Viene eletto dal </a:t>
            </a:r>
            <a:r>
              <a:rPr lang="it-IT" dirty="0" smtClean="0">
                <a:solidFill>
                  <a:srgbClr val="FF0000"/>
                </a:solidFill>
                <a:latin typeface="Calibri" pitchFamily="34" charset="0"/>
                <a:cs typeface="Calibri" pitchFamily="34" charset="0"/>
              </a:rPr>
              <a:t>PARLAMENTO IN SEDUTA COMUNE</a:t>
            </a:r>
            <a:r>
              <a:rPr lang="it-IT" dirty="0" smtClean="0">
                <a:latin typeface="Calibri" pitchFamily="34" charset="0"/>
                <a:cs typeface="Calibri" pitchFamily="34" charset="0"/>
              </a:rPr>
              <a:t>, con i rappresentanti delle Regioni.</a:t>
            </a:r>
          </a:p>
          <a:p>
            <a:pPr>
              <a:buFont typeface="Wingdings" pitchFamily="2" charset="2"/>
              <a:buChar char="§"/>
            </a:pPr>
            <a:r>
              <a:rPr lang="it-IT" dirty="0" smtClean="0">
                <a:latin typeface="Calibri" pitchFamily="34" charset="0"/>
                <a:cs typeface="Calibri" pitchFamily="34" charset="0"/>
              </a:rPr>
              <a:t>Può essere eletto presidente </a:t>
            </a:r>
            <a:r>
              <a:rPr lang="it-IT" dirty="0" smtClean="0">
                <a:solidFill>
                  <a:srgbClr val="FF0000"/>
                </a:solidFill>
                <a:latin typeface="Calibri" pitchFamily="34" charset="0"/>
                <a:cs typeface="Calibri" pitchFamily="34" charset="0"/>
              </a:rPr>
              <a:t>QUALSIASI CITTADINO/A ITALIANO/A</a:t>
            </a:r>
            <a:r>
              <a:rPr lang="it-IT" dirty="0" smtClean="0">
                <a:latin typeface="Calibri" pitchFamily="34" charset="0"/>
                <a:cs typeface="Calibri" pitchFamily="34" charset="0"/>
              </a:rPr>
              <a:t> che abbia compiuto 50 anni di età, goda dei diritti civili e politici e abbia la cittadinanza italiana.  </a:t>
            </a:r>
          </a:p>
        </p:txBody>
      </p:sp>
    </p:spTree>
  </p:cSld>
  <p:clrMapOvr>
    <a:masterClrMapping/>
  </p:clrMapOvr>
  <p:transition spd="med">
    <p:diamond/>
    <p:sndAc>
      <p:stSnd>
        <p:snd r:embed="rId2" name="voltage.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42910" y="285728"/>
            <a:ext cx="8072494" cy="1200329"/>
          </a:xfrm>
          <a:prstGeom prst="rect">
            <a:avLst/>
          </a:prstGeom>
        </p:spPr>
        <p:txBody>
          <a:bodyPr wrap="square">
            <a:spAutoFit/>
          </a:bodyPr>
          <a:lstStyle/>
          <a:p>
            <a:pPr algn="ctr"/>
            <a:r>
              <a:rPr lang="it-IT" sz="2400" dirty="0" smtClean="0">
                <a:latin typeface="Calibri" pitchFamily="34" charset="0"/>
                <a:cs typeface="Calibri" pitchFamily="34" charset="0"/>
              </a:rPr>
              <a:t>Il suo compito è principalmente di garanzia, quello di </a:t>
            </a:r>
            <a:r>
              <a:rPr lang="it-IT" sz="2400" b="1" u="sng" dirty="0" smtClean="0">
                <a:latin typeface="Calibri" pitchFamily="34" charset="0"/>
                <a:cs typeface="Calibri" pitchFamily="34" charset="0"/>
              </a:rPr>
              <a:t>CONTROLLARE</a:t>
            </a:r>
            <a:r>
              <a:rPr lang="it-IT" sz="2400" b="1" dirty="0" smtClean="0">
                <a:latin typeface="Calibri" pitchFamily="34" charset="0"/>
                <a:cs typeface="Calibri" pitchFamily="34" charset="0"/>
              </a:rPr>
              <a:t> CHE TUTTI</a:t>
            </a:r>
            <a:r>
              <a:rPr lang="it-IT" sz="2400" dirty="0" smtClean="0">
                <a:latin typeface="Calibri" pitchFamily="34" charset="0"/>
                <a:cs typeface="Calibri" pitchFamily="34" charset="0"/>
              </a:rPr>
              <a:t> (il Parlamento, il Senato, il Governo, la Magistratura) </a:t>
            </a:r>
            <a:r>
              <a:rPr lang="it-IT" sz="2400" b="1" dirty="0" smtClean="0">
                <a:latin typeface="Calibri" pitchFamily="34" charset="0"/>
                <a:cs typeface="Calibri" pitchFamily="34" charset="0"/>
              </a:rPr>
              <a:t>RISPETTINO LA NOSTRA COSTITUZIONE</a:t>
            </a:r>
            <a:endParaRPr lang="it-IT" sz="2400" dirty="0">
              <a:latin typeface="Calibri" pitchFamily="34" charset="0"/>
              <a:cs typeface="Calibri" pitchFamily="34" charset="0"/>
            </a:endParaRPr>
          </a:p>
        </p:txBody>
      </p:sp>
      <p:pic>
        <p:nvPicPr>
          <p:cNvPr id="4" name="Immagine 3" descr="Risultati immagini per poteri del Presidente della Repubblica"/>
          <p:cNvPicPr/>
          <p:nvPr/>
        </p:nvPicPr>
        <p:blipFill>
          <a:blip r:embed="rId3" cstate="print"/>
          <a:srcRect/>
          <a:stretch>
            <a:fillRect/>
          </a:stretch>
        </p:blipFill>
        <p:spPr bwMode="auto">
          <a:xfrm>
            <a:off x="1571604" y="1785926"/>
            <a:ext cx="6120130" cy="4590098"/>
          </a:xfrm>
          <a:prstGeom prst="rect">
            <a:avLst/>
          </a:prstGeom>
          <a:noFill/>
          <a:ln w="9525">
            <a:noFill/>
            <a:miter lim="800000"/>
            <a:headEnd/>
            <a:tailEnd/>
          </a:ln>
        </p:spPr>
      </p:pic>
    </p:spTree>
  </p:cSld>
  <p:clrMapOvr>
    <a:masterClrMapping/>
  </p:clrMapOvr>
  <p:transition spd="med">
    <p:diamond/>
    <p:sndAc>
      <p:stSnd>
        <p:snd r:embed="rId2" name="voltage.wav"/>
      </p:stSnd>
    </p:sndAc>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 correlata"/>
          <p:cNvPicPr/>
          <p:nvPr/>
        </p:nvPicPr>
        <p:blipFill>
          <a:blip r:embed="rId3" cstate="print"/>
          <a:srcRect/>
          <a:stretch>
            <a:fillRect/>
          </a:stretch>
        </p:blipFill>
        <p:spPr bwMode="auto">
          <a:xfrm>
            <a:off x="928662" y="1071546"/>
            <a:ext cx="7358114" cy="4429155"/>
          </a:xfrm>
          <a:prstGeom prst="rect">
            <a:avLst/>
          </a:prstGeom>
          <a:noFill/>
          <a:ln w="9525">
            <a:noFill/>
            <a:miter lim="800000"/>
            <a:headEnd/>
            <a:tailEnd/>
          </a:ln>
        </p:spPr>
      </p:pic>
    </p:spTree>
  </p:cSld>
  <p:clrMapOvr>
    <a:masterClrMapping/>
  </p:clrMapOvr>
  <p:transition spd="med">
    <p:diamond/>
    <p:sndAc>
      <p:stSnd>
        <p:snd r:embed="rId2" name="voltage.wav"/>
      </p:stSnd>
    </p:sndAc>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tx1"/>
                </a:solidFill>
              </a:rPr>
              <a:t>POTERE LEGISLATIVO</a:t>
            </a:r>
            <a:endParaRPr lang="it-IT" dirty="0">
              <a:solidFill>
                <a:schemeClr val="tx1"/>
              </a:solidFill>
            </a:endParaRPr>
          </a:p>
        </p:txBody>
      </p:sp>
      <p:sp>
        <p:nvSpPr>
          <p:cNvPr id="3" name="Segnaposto contenuto 2"/>
          <p:cNvSpPr>
            <a:spLocks noGrp="1"/>
          </p:cNvSpPr>
          <p:nvPr>
            <p:ph idx="1"/>
          </p:nvPr>
        </p:nvSpPr>
        <p:spPr/>
        <p:txBody>
          <a:bodyPr/>
          <a:lstStyle/>
          <a:p>
            <a:pPr marL="0">
              <a:spcBef>
                <a:spcPts val="0"/>
              </a:spcBef>
              <a:buNone/>
            </a:pPr>
            <a:r>
              <a:rPr lang="it-IT" dirty="0" smtClean="0">
                <a:latin typeface="Calibri" pitchFamily="34" charset="0"/>
                <a:cs typeface="Calibri" pitchFamily="34" charset="0"/>
              </a:rPr>
              <a:t>Il </a:t>
            </a:r>
            <a:r>
              <a:rPr lang="it-IT" dirty="0" smtClean="0">
                <a:solidFill>
                  <a:srgbClr val="FF0000"/>
                </a:solidFill>
                <a:latin typeface="Calibri" pitchFamily="34" charset="0"/>
                <a:cs typeface="Calibri" pitchFamily="34" charset="0"/>
              </a:rPr>
              <a:t>PARLAMENTO</a:t>
            </a:r>
            <a:r>
              <a:rPr lang="it-IT" dirty="0" smtClean="0">
                <a:latin typeface="Calibri" pitchFamily="34" charset="0"/>
                <a:cs typeface="Calibri" pitchFamily="34" charset="0"/>
              </a:rPr>
              <a:t> ha il compito di fare le leggi, cioè esercita il </a:t>
            </a:r>
            <a:r>
              <a:rPr lang="it-IT" dirty="0" smtClean="0">
                <a:solidFill>
                  <a:srgbClr val="FF0000"/>
                </a:solidFill>
                <a:latin typeface="Calibri" pitchFamily="34" charset="0"/>
                <a:cs typeface="Calibri" pitchFamily="34" charset="0"/>
              </a:rPr>
              <a:t>POTERE LEGISLATIVO</a:t>
            </a:r>
            <a:r>
              <a:rPr lang="it-IT" dirty="0" smtClean="0">
                <a:latin typeface="Calibri" pitchFamily="34" charset="0"/>
                <a:cs typeface="Calibri" pitchFamily="34" charset="0"/>
              </a:rPr>
              <a:t>.</a:t>
            </a:r>
          </a:p>
          <a:p>
            <a:pPr marL="0">
              <a:spcBef>
                <a:spcPts val="0"/>
              </a:spcBef>
              <a:buNone/>
            </a:pPr>
            <a:r>
              <a:rPr lang="it-IT" dirty="0" smtClean="0">
                <a:latin typeface="Calibri" pitchFamily="34" charset="0"/>
                <a:cs typeface="Calibri" pitchFamily="34" charset="0"/>
              </a:rPr>
              <a:t>È formato da </a:t>
            </a:r>
            <a:r>
              <a:rPr lang="it-IT" dirty="0" smtClean="0">
                <a:solidFill>
                  <a:srgbClr val="FF0000"/>
                </a:solidFill>
                <a:latin typeface="Calibri" pitchFamily="34" charset="0"/>
                <a:cs typeface="Calibri" pitchFamily="34" charset="0"/>
              </a:rPr>
              <a:t>DUE ASSEMBLEE LEGISLATIVE</a:t>
            </a:r>
            <a:r>
              <a:rPr lang="it-IT" dirty="0" smtClean="0">
                <a:latin typeface="Calibri" pitchFamily="34" charset="0"/>
                <a:cs typeface="Calibri" pitchFamily="34" charset="0"/>
              </a:rPr>
              <a:t> o </a:t>
            </a:r>
            <a:r>
              <a:rPr lang="it-IT" dirty="0" smtClean="0">
                <a:solidFill>
                  <a:schemeClr val="accent1"/>
                </a:solidFill>
                <a:latin typeface="Calibri" pitchFamily="34" charset="0"/>
                <a:cs typeface="Calibri" pitchFamily="34" charset="0"/>
              </a:rPr>
              <a:t>C</a:t>
            </a:r>
            <a:r>
              <a:rPr lang="it-IT" dirty="0" smtClean="0">
                <a:solidFill>
                  <a:srgbClr val="FF0000"/>
                </a:solidFill>
                <a:latin typeface="Calibri" pitchFamily="34" charset="0"/>
                <a:cs typeface="Calibri" pitchFamily="34" charset="0"/>
              </a:rPr>
              <a:t>AMERE</a:t>
            </a:r>
            <a:r>
              <a:rPr lang="it-IT" dirty="0" smtClean="0">
                <a:latin typeface="Calibri" pitchFamily="34" charset="0"/>
                <a:cs typeface="Calibri" pitchFamily="34" charset="0"/>
              </a:rPr>
              <a:t>: </a:t>
            </a:r>
          </a:p>
          <a:p>
            <a:pPr marL="0" lvl="2">
              <a:spcBef>
                <a:spcPts val="0"/>
              </a:spcBef>
              <a:buFont typeface="Wingdings" pitchFamily="2" charset="2"/>
              <a:buChar char="§"/>
            </a:pPr>
            <a:r>
              <a:rPr lang="it-IT" sz="2800" dirty="0" smtClean="0">
                <a:latin typeface="Calibri" pitchFamily="34" charset="0"/>
                <a:cs typeface="Calibri" pitchFamily="34" charset="0"/>
              </a:rPr>
              <a:t>Il SENATO della REPUBBLICA</a:t>
            </a:r>
          </a:p>
          <a:p>
            <a:pPr marL="0" lvl="2">
              <a:spcBef>
                <a:spcPts val="0"/>
              </a:spcBef>
              <a:buFont typeface="Wingdings" pitchFamily="2" charset="2"/>
              <a:buChar char="§"/>
            </a:pPr>
            <a:r>
              <a:rPr lang="it-IT" sz="2800" dirty="0" smtClean="0">
                <a:latin typeface="Calibri" pitchFamily="34" charset="0"/>
                <a:cs typeface="Calibri" pitchFamily="34" charset="0"/>
              </a:rPr>
              <a:t>La CAMERA dei DEPUTATI</a:t>
            </a:r>
          </a:p>
          <a:p>
            <a:pPr marL="0" lvl="2">
              <a:spcBef>
                <a:spcPts val="0"/>
              </a:spcBef>
              <a:buNone/>
            </a:pPr>
            <a:endParaRPr lang="it-IT" sz="2800" dirty="0" smtClean="0">
              <a:latin typeface="Calibri" pitchFamily="34" charset="0"/>
              <a:cs typeface="Calibri" pitchFamily="34" charset="0"/>
            </a:endParaRPr>
          </a:p>
          <a:p>
            <a:pPr marL="0" lvl="2">
              <a:spcBef>
                <a:spcPts val="0"/>
              </a:spcBef>
              <a:buNone/>
            </a:pPr>
            <a:r>
              <a:rPr lang="it-IT" sz="2800" dirty="0" smtClean="0">
                <a:latin typeface="Calibri" pitchFamily="34" charset="0"/>
                <a:cs typeface="Calibri" pitchFamily="34" charset="0"/>
              </a:rPr>
              <a:t>Il Parlamento è un </a:t>
            </a:r>
            <a:r>
              <a:rPr lang="it-IT" sz="2800" b="1" dirty="0" smtClean="0">
                <a:latin typeface="Calibri" pitchFamily="34" charset="0"/>
                <a:cs typeface="Calibri" pitchFamily="34" charset="0"/>
              </a:rPr>
              <a:t>organo bicamerale perfetto</a:t>
            </a:r>
            <a:r>
              <a:rPr lang="it-IT" sz="2800" dirty="0" smtClean="0">
                <a:latin typeface="Calibri" pitchFamily="34" charset="0"/>
                <a:cs typeface="Calibri" pitchFamily="34" charset="0"/>
              </a:rPr>
              <a:t>, cioè </a:t>
            </a:r>
            <a:r>
              <a:rPr lang="it-IT" sz="2800" b="1" u="sng" dirty="0" smtClean="0">
                <a:latin typeface="Calibri" pitchFamily="34" charset="0"/>
                <a:cs typeface="Calibri" pitchFamily="34" charset="0"/>
              </a:rPr>
              <a:t>le due assemblee hanno funzioni perfettamente identiche</a:t>
            </a:r>
            <a:r>
              <a:rPr lang="it-IT" sz="2800" dirty="0" smtClean="0">
                <a:latin typeface="Calibri" pitchFamily="34" charset="0"/>
                <a:cs typeface="Calibri" pitchFamily="34" charset="0"/>
              </a:rPr>
              <a:t>. Questo perché così un’assemblea può correggere gli errori dell’altra</a:t>
            </a:r>
          </a:p>
          <a:p>
            <a:pPr marL="0">
              <a:spcBef>
                <a:spcPts val="0"/>
              </a:spcBef>
              <a:buNone/>
            </a:pPr>
            <a:endParaRPr lang="it-IT" dirty="0">
              <a:latin typeface="Calibri" pitchFamily="34" charset="0"/>
              <a:cs typeface="Calibri" pitchFamily="34" charset="0"/>
            </a:endParaRPr>
          </a:p>
        </p:txBody>
      </p:sp>
    </p:spTree>
  </p:cSld>
  <p:clrMapOvr>
    <a:masterClrMapping/>
  </p:clrMapOvr>
  <p:transition spd="med">
    <p:diamond/>
    <p:sndAc>
      <p:stSnd>
        <p:snd r:embed="rId2" name="voltage.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85918" y="428604"/>
            <a:ext cx="5900750" cy="614354"/>
          </a:xfrm>
        </p:spPr>
        <p:txBody>
          <a:bodyPr/>
          <a:lstStyle/>
          <a:p>
            <a:pPr>
              <a:buNone/>
            </a:pPr>
            <a:r>
              <a:rPr lang="it-IT" b="1" dirty="0" smtClean="0">
                <a:solidFill>
                  <a:srgbClr val="FF0000"/>
                </a:solidFill>
              </a:rPr>
              <a:t>SENATO DELLA REPUBBLICA</a:t>
            </a:r>
            <a:endParaRPr lang="it-IT" b="1" dirty="0">
              <a:solidFill>
                <a:srgbClr val="FF0000"/>
              </a:solidFill>
            </a:endParaRPr>
          </a:p>
        </p:txBody>
      </p:sp>
      <p:pic>
        <p:nvPicPr>
          <p:cNvPr id="4" name="Immagine 3" descr="senato madama.jpg"/>
          <p:cNvPicPr>
            <a:picLocks noChangeAspect="1"/>
          </p:cNvPicPr>
          <p:nvPr/>
        </p:nvPicPr>
        <p:blipFill>
          <a:blip r:embed="rId3" cstate="print"/>
          <a:stretch>
            <a:fillRect/>
          </a:stretch>
        </p:blipFill>
        <p:spPr>
          <a:xfrm>
            <a:off x="1785918" y="1643050"/>
            <a:ext cx="5335251" cy="3708000"/>
          </a:xfrm>
          <a:prstGeom prst="rect">
            <a:avLst/>
          </a:prstGeom>
        </p:spPr>
      </p:pic>
      <p:sp>
        <p:nvSpPr>
          <p:cNvPr id="6" name="CasellaDiTesto 5"/>
          <p:cNvSpPr txBox="1"/>
          <p:nvPr/>
        </p:nvSpPr>
        <p:spPr>
          <a:xfrm>
            <a:off x="3143240" y="5643578"/>
            <a:ext cx="2928958" cy="523220"/>
          </a:xfrm>
          <a:prstGeom prst="rect">
            <a:avLst/>
          </a:prstGeom>
          <a:noFill/>
        </p:spPr>
        <p:txBody>
          <a:bodyPr wrap="square" rtlCol="0">
            <a:spAutoFit/>
          </a:bodyPr>
          <a:lstStyle/>
          <a:p>
            <a:r>
              <a:rPr lang="it-IT" sz="2800" dirty="0" smtClean="0"/>
              <a:t>Palazzo Madama</a:t>
            </a:r>
          </a:p>
        </p:txBody>
      </p:sp>
    </p:spTree>
  </p:cSld>
  <p:clrMapOvr>
    <a:masterClrMapping/>
  </p:clrMapOvr>
  <p:transition spd="med">
    <p:diamond/>
    <p:sndAc>
      <p:stSnd>
        <p:snd r:embed="rId2" name="voltage.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285984" y="500042"/>
            <a:ext cx="5043494" cy="542916"/>
          </a:xfrm>
        </p:spPr>
        <p:txBody>
          <a:bodyPr/>
          <a:lstStyle/>
          <a:p>
            <a:pPr>
              <a:buNone/>
            </a:pPr>
            <a:r>
              <a:rPr lang="it-IT" b="1" dirty="0" smtClean="0">
                <a:solidFill>
                  <a:srgbClr val="FF0000"/>
                </a:solidFill>
              </a:rPr>
              <a:t>CAMERA DEI DEPUTATI</a:t>
            </a:r>
            <a:endParaRPr lang="it-IT" b="1" dirty="0">
              <a:solidFill>
                <a:srgbClr val="FF0000"/>
              </a:solidFill>
            </a:endParaRPr>
          </a:p>
        </p:txBody>
      </p:sp>
      <p:pic>
        <p:nvPicPr>
          <p:cNvPr id="5" name="Immagine 4" descr="camera montecitorio.jpg"/>
          <p:cNvPicPr>
            <a:picLocks noChangeAspect="1"/>
          </p:cNvPicPr>
          <p:nvPr/>
        </p:nvPicPr>
        <p:blipFill>
          <a:blip r:embed="rId3" cstate="print"/>
          <a:stretch>
            <a:fillRect/>
          </a:stretch>
        </p:blipFill>
        <p:spPr>
          <a:xfrm>
            <a:off x="1643042" y="1214422"/>
            <a:ext cx="5929314" cy="3952876"/>
          </a:xfrm>
          <a:prstGeom prst="rect">
            <a:avLst/>
          </a:prstGeom>
        </p:spPr>
      </p:pic>
      <p:sp>
        <p:nvSpPr>
          <p:cNvPr id="9" name="CasellaDiTesto 8"/>
          <p:cNvSpPr txBox="1"/>
          <p:nvPr/>
        </p:nvSpPr>
        <p:spPr>
          <a:xfrm>
            <a:off x="2857488" y="5500702"/>
            <a:ext cx="3643338" cy="523220"/>
          </a:xfrm>
          <a:prstGeom prst="rect">
            <a:avLst/>
          </a:prstGeom>
          <a:noFill/>
        </p:spPr>
        <p:txBody>
          <a:bodyPr wrap="square" rtlCol="0">
            <a:spAutoFit/>
          </a:bodyPr>
          <a:lstStyle/>
          <a:p>
            <a:r>
              <a:rPr lang="it-IT" sz="2800" dirty="0" smtClean="0"/>
              <a:t>Palazzo Montecitorio</a:t>
            </a:r>
          </a:p>
        </p:txBody>
      </p:sp>
    </p:spTree>
  </p:cSld>
  <p:clrMapOvr>
    <a:masterClrMapping/>
  </p:clrMapOvr>
  <p:transition spd="med">
    <p:diamond/>
    <p:sndAc>
      <p:stSnd>
        <p:snd r:embed="rId2" name="voltage.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642910" y="142852"/>
            <a:ext cx="7929586"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it-IT" sz="2800" b="1" strike="noStrike" cap="none" normalizeH="0" baseline="0" dirty="0" smtClean="0">
                <a:ln>
                  <a:noFill/>
                </a:ln>
                <a:solidFill>
                  <a:schemeClr val="tx1"/>
                </a:solidFill>
                <a:effectLst/>
                <a:latin typeface="Calibri" pitchFamily="34" charset="0"/>
                <a:ea typeface="Times New Roman" pitchFamily="18" charset="0"/>
                <a:cs typeface="Calibri" pitchFamily="34" charset="0"/>
              </a:rPr>
              <a:t>DIFFERENZE TRA LE DUE ASSEMBLEE</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endParaRPr kumimoji="0" lang="it-IT" sz="2800" b="1"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it-IT" sz="2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it-IT" sz="2800" b="1"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L’età degli elettori</a:t>
            </a:r>
            <a:r>
              <a:rPr kumimoji="0" lang="it-IT" sz="2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Per eleggere i componenti della Camera dei deputati bisogna avere </a:t>
            </a:r>
            <a:r>
              <a:rPr kumimoji="0" lang="it-IT" sz="2800" b="0" i="0" u="none" strike="noStrike" cap="none" normalizeH="0" baseline="0" dirty="0" smtClean="0">
                <a:ln>
                  <a:noFill/>
                </a:ln>
                <a:solidFill>
                  <a:srgbClr val="FF0000"/>
                </a:solidFill>
                <a:effectLst/>
                <a:latin typeface="Calibri" pitchFamily="34" charset="0"/>
                <a:ea typeface="Times New Roman" pitchFamily="18" charset="0"/>
                <a:cs typeface="Calibri" pitchFamily="34" charset="0"/>
              </a:rPr>
              <a:t>18 anni</a:t>
            </a:r>
            <a:r>
              <a:rPr kumimoji="0" lang="it-IT" sz="2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per il Senato bisogna avere </a:t>
            </a:r>
            <a:r>
              <a:rPr kumimoji="0" lang="it-IT" sz="2800" b="0" i="0" u="none" strike="noStrike" cap="none" normalizeH="0" baseline="0" dirty="0" smtClean="0">
                <a:ln>
                  <a:noFill/>
                </a:ln>
                <a:solidFill>
                  <a:srgbClr val="FF0000"/>
                </a:solidFill>
                <a:effectLst/>
                <a:latin typeface="Calibri" pitchFamily="34" charset="0"/>
                <a:ea typeface="Times New Roman" pitchFamily="18" charset="0"/>
                <a:cs typeface="Calibri" pitchFamily="34" charset="0"/>
              </a:rPr>
              <a:t>25 anni</a:t>
            </a:r>
            <a:r>
              <a:rPr kumimoji="0" lang="it-IT" sz="2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t>
            </a:r>
            <a:endParaRPr lang="it-IT" sz="2800" dirty="0" smtClean="0">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it-IT" sz="2800" b="1" i="0" u="none" strike="noStrike" cap="none" normalizeH="0" dirty="0" smtClean="0">
                <a:ln>
                  <a:noFill/>
                </a:ln>
                <a:solidFill>
                  <a:schemeClr val="tx1"/>
                </a:solidFill>
                <a:effectLst/>
                <a:latin typeface="Calibri" pitchFamily="34" charset="0"/>
                <a:ea typeface="Calibri" pitchFamily="34" charset="0"/>
                <a:cs typeface="Calibri" pitchFamily="34" charset="0"/>
              </a:rPr>
              <a:t> </a:t>
            </a:r>
            <a:r>
              <a:rPr kumimoji="0" lang="it-IT" sz="2800" b="1" i="0" u="sng" strike="noStrike" cap="none" normalizeH="0" baseline="0" dirty="0" smtClean="0">
                <a:ln>
                  <a:noFill/>
                </a:ln>
                <a:solidFill>
                  <a:schemeClr val="tx1"/>
                </a:solidFill>
                <a:effectLst/>
                <a:latin typeface="Calibri" pitchFamily="34" charset="0"/>
                <a:ea typeface="Calibri" pitchFamily="34" charset="0"/>
                <a:cs typeface="Calibri" pitchFamily="34" charset="0"/>
              </a:rPr>
              <a:t>L’età dei candidati</a:t>
            </a:r>
            <a:r>
              <a:rPr kumimoji="0" lang="it-IT"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Possono essere eletti alla Camera persone che hanno </a:t>
            </a:r>
            <a:r>
              <a:rPr kumimoji="0" lang="it-IT" sz="2800" b="0" i="0" u="none" strike="noStrike" cap="none" normalizeH="0" baseline="0" dirty="0" smtClean="0">
                <a:ln>
                  <a:noFill/>
                </a:ln>
                <a:solidFill>
                  <a:srgbClr val="FF0000"/>
                </a:solidFill>
                <a:effectLst/>
                <a:latin typeface="Calibri" pitchFamily="34" charset="0"/>
                <a:ea typeface="Calibri" pitchFamily="34" charset="0"/>
                <a:cs typeface="Calibri" pitchFamily="34" charset="0"/>
              </a:rPr>
              <a:t>25 anni</a:t>
            </a:r>
            <a:r>
              <a:rPr kumimoji="0" lang="it-IT"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per il Senato bisogna avere </a:t>
            </a:r>
            <a:r>
              <a:rPr kumimoji="0" lang="it-IT" sz="2800" b="0" i="0" u="none" strike="noStrike" cap="none" normalizeH="0" baseline="0" dirty="0" smtClean="0">
                <a:ln>
                  <a:noFill/>
                </a:ln>
                <a:solidFill>
                  <a:srgbClr val="FF0000"/>
                </a:solidFill>
                <a:effectLst/>
                <a:latin typeface="Calibri" pitchFamily="34" charset="0"/>
                <a:ea typeface="Calibri" pitchFamily="34" charset="0"/>
                <a:cs typeface="Calibri" pitchFamily="34" charset="0"/>
              </a:rPr>
              <a:t>40 anni</a:t>
            </a:r>
            <a:r>
              <a:rPr kumimoji="0" lang="it-IT"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
            </a:r>
            <a:endParaRPr lang="it-IT" sz="2800" dirty="0" smtClean="0">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it-IT" sz="2800" b="1" i="0" u="none" strike="noStrike" cap="none" normalizeH="0" dirty="0" smtClean="0">
                <a:ln>
                  <a:noFill/>
                </a:ln>
                <a:solidFill>
                  <a:schemeClr val="tx1"/>
                </a:solidFill>
                <a:effectLst/>
                <a:latin typeface="Calibri" pitchFamily="34" charset="0"/>
                <a:ea typeface="Calibri" pitchFamily="34" charset="0"/>
                <a:cs typeface="Calibri" pitchFamily="34" charset="0"/>
              </a:rPr>
              <a:t> </a:t>
            </a:r>
            <a:r>
              <a:rPr kumimoji="0" lang="it-IT" sz="2800" b="1" i="0" u="sng" strike="noStrike" cap="none" normalizeH="0" baseline="0" dirty="0" smtClean="0">
                <a:ln>
                  <a:noFill/>
                </a:ln>
                <a:solidFill>
                  <a:schemeClr val="tx1"/>
                </a:solidFill>
                <a:effectLst/>
                <a:latin typeface="Calibri" pitchFamily="34" charset="0"/>
                <a:ea typeface="Calibri" pitchFamily="34" charset="0"/>
                <a:cs typeface="Calibri" pitchFamily="34" charset="0"/>
              </a:rPr>
              <a:t>La composizione</a:t>
            </a:r>
            <a:r>
              <a:rPr kumimoji="0" lang="it-IT"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La Camera è composta da </a:t>
            </a:r>
            <a:r>
              <a:rPr kumimoji="0" lang="it-IT" sz="2800" b="0" i="0" u="none" strike="noStrike" cap="none" normalizeH="0" baseline="0" dirty="0" smtClean="0">
                <a:ln>
                  <a:noFill/>
                </a:ln>
                <a:solidFill>
                  <a:srgbClr val="FF0000"/>
                </a:solidFill>
                <a:effectLst/>
                <a:latin typeface="Calibri" pitchFamily="34" charset="0"/>
                <a:ea typeface="Calibri" pitchFamily="34" charset="0"/>
                <a:cs typeface="Calibri" pitchFamily="34" charset="0"/>
              </a:rPr>
              <a:t>630 membri</a:t>
            </a:r>
            <a:r>
              <a:rPr kumimoji="0" lang="it-IT"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il Senato da </a:t>
            </a:r>
            <a:r>
              <a:rPr kumimoji="0" lang="it-IT" sz="2800" b="0" i="0" u="none" strike="noStrike" cap="none" normalizeH="0" baseline="0" dirty="0" smtClean="0">
                <a:ln>
                  <a:noFill/>
                </a:ln>
                <a:solidFill>
                  <a:srgbClr val="FF0000"/>
                </a:solidFill>
                <a:effectLst/>
                <a:latin typeface="Calibri" pitchFamily="34" charset="0"/>
                <a:ea typeface="Calibri" pitchFamily="34" charset="0"/>
                <a:cs typeface="Calibri" pitchFamily="34" charset="0"/>
              </a:rPr>
              <a:t>315</a:t>
            </a:r>
            <a:r>
              <a:rPr kumimoji="0" lang="it-IT"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 gli </a:t>
            </a:r>
            <a:r>
              <a:rPr kumimoji="0" lang="it-IT" sz="2800" b="0" i="0" u="none" strike="noStrike" cap="none" normalizeH="0" baseline="0" dirty="0" smtClean="0">
                <a:ln>
                  <a:noFill/>
                </a:ln>
                <a:solidFill>
                  <a:srgbClr val="FF0000"/>
                </a:solidFill>
                <a:effectLst/>
                <a:latin typeface="Calibri" pitchFamily="34" charset="0"/>
                <a:ea typeface="Calibri" pitchFamily="34" charset="0"/>
                <a:cs typeface="Calibri" pitchFamily="34" charset="0"/>
              </a:rPr>
              <a:t>ex Presidenti</a:t>
            </a:r>
            <a:r>
              <a:rPr kumimoji="0" lang="it-IT"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della Repubblica + </a:t>
            </a:r>
            <a:r>
              <a:rPr kumimoji="0" lang="it-IT" sz="2800" b="0" i="0" u="none" strike="noStrike" cap="none" normalizeH="0" baseline="0" dirty="0" smtClean="0">
                <a:ln>
                  <a:noFill/>
                </a:ln>
                <a:solidFill>
                  <a:srgbClr val="FF0000"/>
                </a:solidFill>
                <a:effectLst/>
                <a:latin typeface="Calibri" pitchFamily="34" charset="0"/>
                <a:ea typeface="Calibri" pitchFamily="34" charset="0"/>
                <a:cs typeface="Calibri" pitchFamily="34" charset="0"/>
              </a:rPr>
              <a:t>5 Senatori a vita</a:t>
            </a:r>
            <a:r>
              <a:rPr kumimoji="0" lang="it-IT"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nominati dal Presidente della Repubblica. Dal Referendum 2020 si è stabilito che i componenti siano rispettivamente </a:t>
            </a:r>
            <a:r>
              <a:rPr kumimoji="0" lang="it-IT" sz="2800" b="0" i="0" u="none" strike="noStrike" cap="none" normalizeH="0" baseline="0" dirty="0" smtClean="0">
                <a:ln>
                  <a:noFill/>
                </a:ln>
                <a:solidFill>
                  <a:srgbClr val="FF0000"/>
                </a:solidFill>
                <a:effectLst/>
                <a:latin typeface="Calibri" pitchFamily="34" charset="0"/>
                <a:ea typeface="Calibri" pitchFamily="34" charset="0"/>
                <a:cs typeface="Calibri" pitchFamily="34" charset="0"/>
              </a:rPr>
              <a:t>400</a:t>
            </a:r>
            <a:r>
              <a:rPr kumimoji="0" lang="it-IT"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e </a:t>
            </a:r>
            <a:r>
              <a:rPr kumimoji="0" lang="it-IT" sz="2800" b="0" i="0" u="none" strike="noStrike" cap="none" normalizeH="0" baseline="0" dirty="0" smtClean="0">
                <a:ln>
                  <a:noFill/>
                </a:ln>
                <a:solidFill>
                  <a:srgbClr val="FF0000"/>
                </a:solidFill>
                <a:effectLst/>
                <a:latin typeface="Calibri" pitchFamily="34" charset="0"/>
                <a:ea typeface="Calibri" pitchFamily="34" charset="0"/>
                <a:cs typeface="Calibri" pitchFamily="34" charset="0"/>
              </a:rPr>
              <a:t>200</a:t>
            </a:r>
            <a:r>
              <a:rPr kumimoji="0" lang="it-IT"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
            </a:r>
            <a:endParaRPr kumimoji="0" lang="it-IT" sz="28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it-IT" sz="28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transition spd="med">
    <p:diamond/>
    <p:sndAc>
      <p:stSnd>
        <p:snd r:embed="rId2" name="voltage.wav"/>
      </p:stSnd>
    </p:sndAc>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785786" y="1500174"/>
            <a:ext cx="800102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I membri della Camera e del Senato sono eletti per </a:t>
            </a:r>
            <a:r>
              <a:rPr kumimoji="0" lang="it-IT" sz="2800" b="0" i="0" u="none" strike="noStrike" cap="none" normalizeH="0" baseline="0" dirty="0" smtClean="0">
                <a:ln>
                  <a:noFill/>
                </a:ln>
                <a:solidFill>
                  <a:srgbClr val="FF0000"/>
                </a:solidFill>
                <a:effectLst/>
                <a:latin typeface="Calibri" pitchFamily="34" charset="0"/>
                <a:ea typeface="Calibri" pitchFamily="34" charset="0"/>
                <a:cs typeface="Calibri" pitchFamily="34" charset="0"/>
              </a:rPr>
              <a:t>5 ANNI </a:t>
            </a:r>
            <a:r>
              <a:rPr kumimoji="0" lang="it-IT"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(tale periodo viene chiamato </a:t>
            </a:r>
            <a:r>
              <a:rPr kumimoji="0" lang="it-IT" sz="2800" b="0" i="0" u="none" strike="noStrike" cap="none" normalizeH="0" baseline="0" dirty="0" smtClean="0">
                <a:ln>
                  <a:noFill/>
                </a:ln>
                <a:solidFill>
                  <a:srgbClr val="FF0000"/>
                </a:solidFill>
                <a:effectLst/>
                <a:latin typeface="Calibri" pitchFamily="34" charset="0"/>
                <a:ea typeface="Calibri" pitchFamily="34" charset="0"/>
                <a:cs typeface="Calibri" pitchFamily="34" charset="0"/>
              </a:rPr>
              <a:t>LEGISLATURA</a:t>
            </a:r>
            <a:r>
              <a:rPr kumimoji="0" lang="it-IT"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it-IT" sz="2800" dirty="0" smtClean="0">
              <a:latin typeface="Calibri" pitchFamily="34" charset="0"/>
              <a:cs typeface="Calibri" pitchFamily="34" charset="0"/>
            </a:endParaRPr>
          </a:p>
          <a:p>
            <a:pPr fontAlgn="base">
              <a:spcBef>
                <a:spcPct val="0"/>
              </a:spcBef>
              <a:spcAft>
                <a:spcPct val="0"/>
              </a:spcAft>
            </a:pPr>
            <a:r>
              <a:rPr lang="it-IT" sz="2800" i="1" dirty="0" smtClean="0"/>
              <a:t>Le sedute sono pubbliche.</a:t>
            </a:r>
            <a:endParaRPr lang="it-IT" sz="2800" dirty="0" smtClean="0"/>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8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transition spd="med">
    <p:diamond/>
    <p:sndAc>
      <p:stSnd>
        <p:snd r:embed="rId2" name="voltage.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p:cNvPicPr>
            <a:picLocks noGrp="1" noChangeAspect="1"/>
          </p:cNvPicPr>
          <p:nvPr>
            <p:ph sz="half" idx="1"/>
          </p:nvPr>
        </p:nvPicPr>
        <p:blipFill>
          <a:blip r:embed="rId3" cstate="print">
            <a:extLst>
              <a:ext uri="{28A0092B-C50C-407E-A947-70E740481C1C}">
                <a14:useLocalDpi xmlns="" xmlns:a14="http://schemas.microsoft.com/office/drawing/2010/main" val="0"/>
              </a:ext>
            </a:extLst>
          </a:blip>
          <a:stretch>
            <a:fillRect/>
          </a:stretch>
        </p:blipFill>
        <p:spPr>
          <a:xfrm>
            <a:off x="488180" y="1326136"/>
            <a:ext cx="3413860" cy="4888946"/>
          </a:xfrm>
        </p:spPr>
      </p:pic>
      <p:sp>
        <p:nvSpPr>
          <p:cNvPr id="6" name="Segnaposto contenuto 5"/>
          <p:cNvSpPr>
            <a:spLocks noGrp="1"/>
          </p:cNvSpPr>
          <p:nvPr>
            <p:ph sz="half" idx="2"/>
          </p:nvPr>
        </p:nvSpPr>
        <p:spPr>
          <a:xfrm>
            <a:off x="4286248" y="1285860"/>
            <a:ext cx="4376489" cy="4929222"/>
          </a:xfrm>
        </p:spPr>
        <p:txBody>
          <a:bodyPr>
            <a:normAutofit fontScale="62500" lnSpcReduction="20000"/>
          </a:bodyPr>
          <a:lstStyle/>
          <a:p>
            <a:pPr marL="0" indent="0" algn="just">
              <a:spcBef>
                <a:spcPts val="0"/>
              </a:spcBef>
              <a:buNone/>
            </a:pPr>
            <a:r>
              <a:rPr lang="it-IT" sz="4200" dirty="0" smtClean="0">
                <a:latin typeface="Calibri" pitchFamily="34" charset="0"/>
                <a:cs typeface="Calibri" pitchFamily="34" charset="0"/>
              </a:rPr>
              <a:t>Crisi militare dell’Italia (primavera-estate 1943)</a:t>
            </a:r>
          </a:p>
          <a:p>
            <a:pPr marL="0" indent="0" algn="just">
              <a:spcBef>
                <a:spcPts val="0"/>
              </a:spcBef>
              <a:buNone/>
            </a:pPr>
            <a:endParaRPr lang="it-IT" sz="4200" dirty="0" smtClean="0">
              <a:latin typeface="Calibri" pitchFamily="34" charset="0"/>
              <a:cs typeface="Calibri" pitchFamily="34" charset="0"/>
            </a:endParaRPr>
          </a:p>
          <a:p>
            <a:pPr marL="0" indent="0" algn="just">
              <a:spcBef>
                <a:spcPts val="0"/>
              </a:spcBef>
              <a:buNone/>
            </a:pPr>
            <a:r>
              <a:rPr lang="it-IT" sz="4200" dirty="0" smtClean="0">
                <a:latin typeface="Calibri" pitchFamily="34" charset="0"/>
                <a:cs typeface="Calibri" pitchFamily="34" charset="0"/>
              </a:rPr>
              <a:t>Caduta del fascismo (25 luglio 1943)</a:t>
            </a:r>
          </a:p>
          <a:p>
            <a:pPr marL="0" indent="0" algn="just">
              <a:spcBef>
                <a:spcPts val="0"/>
              </a:spcBef>
              <a:buNone/>
            </a:pPr>
            <a:endParaRPr lang="it-IT" sz="4200" dirty="0" smtClean="0">
              <a:latin typeface="Calibri" pitchFamily="34" charset="0"/>
              <a:cs typeface="Calibri" pitchFamily="34" charset="0"/>
            </a:endParaRPr>
          </a:p>
          <a:p>
            <a:pPr marL="0" indent="0" algn="just">
              <a:spcBef>
                <a:spcPts val="0"/>
              </a:spcBef>
              <a:buNone/>
            </a:pPr>
            <a:r>
              <a:rPr lang="it-IT" sz="4200" dirty="0" smtClean="0">
                <a:latin typeface="Calibri" pitchFamily="34" charset="0"/>
                <a:cs typeface="Calibri" pitchFamily="34" charset="0"/>
              </a:rPr>
              <a:t>Governo Badoglio</a:t>
            </a:r>
          </a:p>
          <a:p>
            <a:pPr marL="0" indent="0" algn="just">
              <a:spcBef>
                <a:spcPts val="0"/>
              </a:spcBef>
              <a:buNone/>
            </a:pPr>
            <a:endParaRPr lang="it-IT" sz="4200" dirty="0" smtClean="0">
              <a:latin typeface="Calibri" pitchFamily="34" charset="0"/>
              <a:cs typeface="Calibri" pitchFamily="34" charset="0"/>
            </a:endParaRPr>
          </a:p>
          <a:p>
            <a:pPr marL="0" indent="0" algn="just">
              <a:spcBef>
                <a:spcPts val="0"/>
              </a:spcBef>
              <a:buNone/>
            </a:pPr>
            <a:r>
              <a:rPr lang="it-IT" sz="4200" dirty="0" smtClean="0">
                <a:latin typeface="Calibri" pitchFamily="34" charset="0"/>
                <a:cs typeface="Calibri" pitchFamily="34" charset="0"/>
              </a:rPr>
              <a:t>(</a:t>
            </a:r>
            <a:r>
              <a:rPr lang="it-IT" sz="4200" dirty="0" err="1" smtClean="0">
                <a:latin typeface="Calibri" pitchFamily="34" charset="0"/>
                <a:cs typeface="Calibri" pitchFamily="34" charset="0"/>
              </a:rPr>
              <a:t>Ri</a:t>
            </a:r>
            <a:r>
              <a:rPr lang="it-IT" sz="4200" dirty="0" smtClean="0">
                <a:latin typeface="Calibri" pitchFamily="34" charset="0"/>
                <a:cs typeface="Calibri" pitchFamily="34" charset="0"/>
              </a:rPr>
              <a:t>)nascita dell’antifascismo politico organizzato</a:t>
            </a:r>
          </a:p>
          <a:p>
            <a:pPr marL="0" indent="0" algn="just">
              <a:spcBef>
                <a:spcPts val="0"/>
              </a:spcBef>
              <a:buNone/>
            </a:pPr>
            <a:endParaRPr lang="it-IT" sz="4200" dirty="0" smtClean="0">
              <a:latin typeface="Calibri" pitchFamily="34" charset="0"/>
              <a:cs typeface="Calibri" pitchFamily="34" charset="0"/>
            </a:endParaRPr>
          </a:p>
          <a:p>
            <a:pPr marL="0" indent="0" algn="just">
              <a:spcBef>
                <a:spcPts val="0"/>
              </a:spcBef>
              <a:buNone/>
            </a:pPr>
            <a:r>
              <a:rPr lang="it-IT" sz="4200" dirty="0" smtClean="0">
                <a:latin typeface="Calibri" pitchFamily="34" charset="0"/>
                <a:cs typeface="Calibri" pitchFamily="34" charset="0"/>
              </a:rPr>
              <a:t>Armistizio (8 settembre 1943)</a:t>
            </a:r>
          </a:p>
          <a:p>
            <a:pPr marL="0" indent="0" algn="just">
              <a:spcBef>
                <a:spcPts val="0"/>
              </a:spcBef>
              <a:buNone/>
            </a:pPr>
            <a:endParaRPr lang="it-IT" sz="4200" dirty="0" smtClean="0">
              <a:latin typeface="Calibri" pitchFamily="34" charset="0"/>
              <a:cs typeface="Calibri" pitchFamily="34" charset="0"/>
            </a:endParaRPr>
          </a:p>
          <a:p>
            <a:pPr marL="0" indent="0" algn="just">
              <a:spcBef>
                <a:spcPts val="0"/>
              </a:spcBef>
              <a:buNone/>
            </a:pPr>
            <a:r>
              <a:rPr lang="it-IT" sz="4200" dirty="0" smtClean="0">
                <a:latin typeface="Calibri" pitchFamily="34" charset="0"/>
                <a:cs typeface="Calibri" pitchFamily="34" charset="0"/>
              </a:rPr>
              <a:t>Nasce la repubblica sociale (23 settembre 1943)</a:t>
            </a:r>
          </a:p>
        </p:txBody>
      </p:sp>
      <p:sp>
        <p:nvSpPr>
          <p:cNvPr id="8" name="CasellaDiTesto 7"/>
          <p:cNvSpPr txBox="1"/>
          <p:nvPr/>
        </p:nvSpPr>
        <p:spPr>
          <a:xfrm>
            <a:off x="928662" y="357166"/>
            <a:ext cx="7215238" cy="584775"/>
          </a:xfrm>
          <a:prstGeom prst="rect">
            <a:avLst/>
          </a:prstGeom>
          <a:noFill/>
        </p:spPr>
        <p:txBody>
          <a:bodyPr wrap="square" rtlCol="0">
            <a:spAutoFit/>
          </a:bodyPr>
          <a:lstStyle/>
          <a:p>
            <a:pPr algn="ctr"/>
            <a:r>
              <a:rPr lang="it-IT" sz="3200" b="1" dirty="0" smtClean="0"/>
              <a:t>NASCITA DELLA COSTITUZIONE</a:t>
            </a:r>
            <a:endParaRPr lang="it-IT" sz="3200" b="1" dirty="0"/>
          </a:p>
        </p:txBody>
      </p:sp>
    </p:spTree>
    <p:extLst>
      <p:ext uri="{BB962C8B-B14F-4D97-AF65-F5344CB8AC3E}">
        <p14:creationId xmlns="" xmlns:p14="http://schemas.microsoft.com/office/powerpoint/2010/main" val="2109586173"/>
      </p:ext>
    </p:extLst>
  </p:cSld>
  <p:clrMapOvr>
    <a:masterClrMapping/>
  </p:clrMapOvr>
  <p:transition spd="med">
    <p:diamond/>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circle(in)">
                                      <p:cBhvr>
                                        <p:cTn id="12" dur="2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circle(in)">
                                      <p:cBhvr>
                                        <p:cTn id="17" dur="2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circle(in)">
                                      <p:cBhvr>
                                        <p:cTn id="22" dur="2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circle(in)">
                                      <p:cBhvr>
                                        <p:cTn id="27" dur="20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animEffect transition="in" filter="circle(in)">
                                      <p:cBhvr>
                                        <p:cTn id="32" dur="2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214282" y="316506"/>
            <a:ext cx="8715404" cy="6345286"/>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rgbClr val="FF0000"/>
                </a:solidFill>
                <a:effectLst/>
                <a:latin typeface="Calibri" pitchFamily="34" charset="0"/>
                <a:ea typeface="Times New Roman" pitchFamily="18" charset="0"/>
                <a:cs typeface="Calibri" pitchFamily="34" charset="0"/>
              </a:rPr>
              <a:t>LE DELIBERAZIONI</a:t>
            </a:r>
            <a:endParaRPr kumimoji="0" lang="it-IT" sz="2400" b="0" i="0" u="none" strike="noStrike" cap="none" normalizeH="0" baseline="0" dirty="0" smtClean="0">
              <a:ln>
                <a:noFill/>
              </a:ln>
              <a:solidFill>
                <a:srgbClr val="FF0000"/>
              </a:solidFill>
              <a:effectLst/>
              <a:latin typeface="Calibri" pitchFamily="34" charset="0"/>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Le deliberazioni delle Camere sono valide solo se in aula è </a:t>
            </a:r>
            <a:r>
              <a:rPr kumimoji="0" lang="it-IT" sz="24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presente</a:t>
            </a:r>
            <a:r>
              <a:rPr kumimoji="0" lang="it-IT"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la </a:t>
            </a:r>
            <a:r>
              <a:rPr kumimoji="0" lang="it-IT" sz="24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MAGGIORANZA</a:t>
            </a:r>
            <a:r>
              <a:rPr kumimoji="0" lang="it-IT"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(la metà più uno) dei componenti dell’assemblea (numero legale</a:t>
            </a:r>
            <a:r>
              <a:rPr kumimoji="0" lang="it-IT" sz="2400" b="0" i="0" u="none" strike="noStrike" cap="none" normalizeH="0" dirty="0" smtClean="0">
                <a:ln>
                  <a:noFill/>
                </a:ln>
                <a:solidFill>
                  <a:schemeClr val="tx1"/>
                </a:solidFill>
                <a:effectLst/>
                <a:latin typeface="Calibri" pitchFamily="34" charset="0"/>
                <a:ea typeface="Calibri" pitchFamily="34" charset="0"/>
                <a:cs typeface="Calibri" pitchFamily="34" charset="0"/>
              </a:rPr>
              <a:t> o quorum)</a:t>
            </a:r>
            <a:r>
              <a:rPr kumimoji="0" lang="it-IT"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it-IT" sz="1000" dirty="0" smtClean="0">
              <a:latin typeface="Calibri" pitchFamily="34" charset="0"/>
              <a:ea typeface="Calibri" pitchFamily="34" charset="0"/>
              <a:cs typeface="Calibri" pitchFamily="34" charset="0"/>
            </a:endParaRPr>
          </a:p>
          <a:p>
            <a:r>
              <a:rPr lang="it-IT" sz="2400" dirty="0" smtClean="0">
                <a:latin typeface="Calibri" pitchFamily="34" charset="0"/>
                <a:cs typeface="Calibri" pitchFamily="34" charset="0"/>
              </a:rPr>
              <a:t>Perché una decisione </a:t>
            </a:r>
            <a:r>
              <a:rPr lang="it-IT" sz="2400" b="1" dirty="0" smtClean="0">
                <a:latin typeface="Calibri" pitchFamily="34" charset="0"/>
                <a:cs typeface="Calibri" pitchFamily="34" charset="0"/>
              </a:rPr>
              <a:t>sia valida</a:t>
            </a:r>
            <a:r>
              <a:rPr lang="it-IT" sz="2400" dirty="0" smtClean="0">
                <a:latin typeface="Calibri" pitchFamily="34" charset="0"/>
                <a:cs typeface="Calibri" pitchFamily="34" charset="0"/>
              </a:rPr>
              <a:t> può occorrere, a seconda dei casi:</a:t>
            </a:r>
          </a:p>
          <a:p>
            <a:endParaRPr lang="it-IT" sz="1000" dirty="0" smtClean="0">
              <a:latin typeface="Calibri" pitchFamily="34" charset="0"/>
              <a:cs typeface="Calibri" pitchFamily="34" charset="0"/>
            </a:endParaRPr>
          </a:p>
          <a:p>
            <a:pPr lvl="0">
              <a:buFont typeface="Arial" pitchFamily="34" charset="0"/>
              <a:buChar char="•"/>
            </a:pPr>
            <a:r>
              <a:rPr lang="it-IT" sz="2400" dirty="0" smtClean="0">
                <a:latin typeface="Calibri" pitchFamily="34" charset="0"/>
                <a:cs typeface="Calibri" pitchFamily="34" charset="0"/>
              </a:rPr>
              <a:t> </a:t>
            </a:r>
            <a:r>
              <a:rPr lang="it-IT" sz="2400" b="1" dirty="0" smtClean="0">
                <a:solidFill>
                  <a:srgbClr val="FF0000"/>
                </a:solidFill>
                <a:latin typeface="Calibri" pitchFamily="34" charset="0"/>
                <a:cs typeface="Calibri" pitchFamily="34" charset="0"/>
              </a:rPr>
              <a:t>La maggioranza semplice o relativa</a:t>
            </a:r>
            <a:r>
              <a:rPr lang="it-IT" sz="2400" dirty="0" smtClean="0">
                <a:latin typeface="Calibri" pitchFamily="34" charset="0"/>
                <a:cs typeface="Calibri" pitchFamily="34" charset="0"/>
              </a:rPr>
              <a:t>. C’è se votano a favore </a:t>
            </a:r>
            <a:r>
              <a:rPr lang="it-IT" sz="2400" b="1" dirty="0" smtClean="0">
                <a:latin typeface="Calibri" pitchFamily="34" charset="0"/>
                <a:cs typeface="Calibri" pitchFamily="34" charset="0"/>
              </a:rPr>
              <a:t>la metà più uno dei </a:t>
            </a:r>
            <a:r>
              <a:rPr lang="it-IT" sz="2400" b="1" u="sng" dirty="0" smtClean="0">
                <a:latin typeface="Calibri" pitchFamily="34" charset="0"/>
                <a:cs typeface="Calibri" pitchFamily="34" charset="0"/>
              </a:rPr>
              <a:t>presenti</a:t>
            </a:r>
            <a:r>
              <a:rPr lang="it-IT" sz="2400" dirty="0" smtClean="0">
                <a:latin typeface="Calibri" pitchFamily="34" charset="0"/>
                <a:cs typeface="Calibri" pitchFamily="34" charset="0"/>
              </a:rPr>
              <a:t> in aula. E’ quella che serve per la maggior parte delle deliberazioni.</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it-IT"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eaLnBrk="0" fontAlgn="base" hangingPunct="0">
              <a:spcBef>
                <a:spcPct val="0"/>
              </a:spcBef>
              <a:spcAft>
                <a:spcPct val="0"/>
              </a:spcAft>
              <a:buFont typeface="Arial" pitchFamily="34" charset="0"/>
              <a:buChar char="•"/>
            </a:pPr>
            <a:r>
              <a:rPr lang="it-IT" sz="2400" dirty="0" smtClean="0">
                <a:latin typeface="Calibri" pitchFamily="34" charset="0"/>
                <a:cs typeface="Calibri" pitchFamily="34" charset="0"/>
              </a:rPr>
              <a:t> </a:t>
            </a:r>
            <a:r>
              <a:rPr lang="it-IT" sz="2400" b="1" dirty="0" smtClean="0">
                <a:solidFill>
                  <a:srgbClr val="FF0000"/>
                </a:solidFill>
                <a:latin typeface="Calibri" pitchFamily="34" charset="0"/>
                <a:cs typeface="Calibri" pitchFamily="34" charset="0"/>
              </a:rPr>
              <a:t>La maggioranza assoluta</a:t>
            </a:r>
            <a:r>
              <a:rPr lang="it-IT" sz="2400" dirty="0" smtClean="0">
                <a:latin typeface="Calibri" pitchFamily="34" charset="0"/>
                <a:cs typeface="Calibri" pitchFamily="34" charset="0"/>
              </a:rPr>
              <a:t>. Si raggiunge se vota a favore </a:t>
            </a:r>
            <a:r>
              <a:rPr lang="it-IT" sz="2400" b="1" dirty="0" smtClean="0">
                <a:latin typeface="Calibri" pitchFamily="34" charset="0"/>
                <a:cs typeface="Calibri" pitchFamily="34" charset="0"/>
              </a:rPr>
              <a:t>la metà più uno dei </a:t>
            </a:r>
            <a:r>
              <a:rPr lang="it-IT" sz="2400" b="1" u="sng" dirty="0" smtClean="0">
                <a:latin typeface="Calibri" pitchFamily="34" charset="0"/>
                <a:cs typeface="Calibri" pitchFamily="34" charset="0"/>
              </a:rPr>
              <a:t>componenti</a:t>
            </a:r>
            <a:r>
              <a:rPr lang="it-IT" sz="2400" b="1" dirty="0" smtClean="0">
                <a:latin typeface="Calibri" pitchFamily="34" charset="0"/>
                <a:cs typeface="Calibri" pitchFamily="34" charset="0"/>
              </a:rPr>
              <a:t> l’assemblea</a:t>
            </a:r>
            <a:r>
              <a:rPr lang="it-IT" sz="2400" dirty="0" smtClean="0">
                <a:latin typeface="Calibri" pitchFamily="34" charset="0"/>
                <a:cs typeface="Calibri" pitchFamily="34" charset="0"/>
              </a:rPr>
              <a:t>. </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it-IT"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lvl="0" eaLnBrk="0" fontAlgn="base" hangingPunct="0">
              <a:spcBef>
                <a:spcPct val="0"/>
              </a:spcBef>
              <a:spcAft>
                <a:spcPct val="0"/>
              </a:spcAft>
              <a:buFont typeface="Arial" pitchFamily="34" charset="0"/>
              <a:buChar char="•"/>
            </a:pPr>
            <a:r>
              <a:rPr lang="it-IT" sz="2400" dirty="0" smtClean="0">
                <a:latin typeface="Calibri" pitchFamily="34" charset="0"/>
                <a:cs typeface="Calibri" pitchFamily="34" charset="0"/>
              </a:rPr>
              <a:t> </a:t>
            </a:r>
            <a:r>
              <a:rPr lang="it-IT" sz="2400" b="1" dirty="0" smtClean="0">
                <a:solidFill>
                  <a:srgbClr val="FF0000"/>
                </a:solidFill>
                <a:latin typeface="Calibri" pitchFamily="34" charset="0"/>
                <a:cs typeface="Calibri" pitchFamily="34" charset="0"/>
              </a:rPr>
              <a:t>La maggioranze qualificata</a:t>
            </a:r>
            <a:r>
              <a:rPr lang="it-IT" sz="2400" dirty="0" smtClean="0">
                <a:latin typeface="Calibri" pitchFamily="34" charset="0"/>
                <a:cs typeface="Calibri" pitchFamily="34" charset="0"/>
              </a:rPr>
              <a:t>. Serve per prendere decisioni di grande importanza: ad esempio, per eleggere il Presidente della Repubblica è necessario (per le prime tre votazioni) il voto favorevole dei </a:t>
            </a:r>
            <a:r>
              <a:rPr lang="it-IT" sz="2400" b="1" dirty="0" smtClean="0">
                <a:latin typeface="Calibri" pitchFamily="34" charset="0"/>
                <a:cs typeface="Calibri" pitchFamily="34" charset="0"/>
              </a:rPr>
              <a:t>due terzi</a:t>
            </a:r>
            <a:r>
              <a:rPr lang="it-IT" sz="2400" dirty="0" smtClean="0">
                <a:latin typeface="Calibri" pitchFamily="34" charset="0"/>
                <a:cs typeface="Calibri" pitchFamily="34" charset="0"/>
              </a:rPr>
              <a:t> del Parlamento riunito in seduta comune</a:t>
            </a:r>
            <a:r>
              <a:rPr kumimoji="0" lang="it-IT"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endParaRPr kumimoji="0" lang="it-IT" sz="24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transition spd="med">
    <p:diamond/>
    <p:sndAc>
      <p:stSnd>
        <p:snd r:embed="rId2" name="voltage.wav"/>
      </p:stSnd>
    </p:sndAc>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357158" y="428604"/>
            <a:ext cx="8643966"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it-IT" sz="2400" b="1" i="0" u="none" strike="noStrike" cap="none" normalizeH="0" baseline="0" dirty="0" smtClean="0">
                <a:ln>
                  <a:noFill/>
                </a:ln>
                <a:solidFill>
                  <a:srgbClr val="FF0000"/>
                </a:solidFill>
                <a:effectLst/>
                <a:latin typeface="Calibri" pitchFamily="34" charset="0"/>
                <a:ea typeface="Calibri" pitchFamily="34" charset="0"/>
                <a:cs typeface="Calibri" pitchFamily="34" charset="0"/>
              </a:rPr>
              <a:t>LA FUNZIONE LEGISLATIVA</a:t>
            </a:r>
            <a:endParaRPr kumimoji="0" lang="it-IT" sz="2400" b="0" i="0" u="none" strike="noStrike" cap="none" normalizeH="0" baseline="0" dirty="0" smtClean="0">
              <a:ln>
                <a:noFill/>
              </a:ln>
              <a:solidFill>
                <a:srgbClr val="FF0000"/>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it-IT"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Le</a:t>
            </a:r>
            <a:r>
              <a:rPr kumimoji="0" lang="it-IT" sz="2400" b="0" i="1" u="none" strike="noStrike" cap="none" normalizeH="0" baseline="0" dirty="0" smtClean="0">
                <a:ln>
                  <a:noFill/>
                </a:ln>
                <a:solidFill>
                  <a:schemeClr val="tx1"/>
                </a:solidFill>
                <a:effectLst/>
                <a:latin typeface="Calibri" pitchFamily="34" charset="0"/>
                <a:ea typeface="Calibri" pitchFamily="34" charset="0"/>
                <a:cs typeface="Calibri" pitchFamily="34" charset="0"/>
              </a:rPr>
              <a:t> leggi </a:t>
            </a:r>
            <a:r>
              <a:rPr kumimoji="0" lang="it-IT"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sono gli</a:t>
            </a:r>
            <a:r>
              <a:rPr kumimoji="0" lang="it-IT" sz="2400" b="0" i="1" u="none" strike="noStrike" cap="none" normalizeH="0" baseline="0" dirty="0" smtClean="0">
                <a:ln>
                  <a:noFill/>
                </a:ln>
                <a:solidFill>
                  <a:schemeClr val="tx1"/>
                </a:solidFill>
                <a:effectLst/>
                <a:latin typeface="Calibri" pitchFamily="34" charset="0"/>
                <a:ea typeface="Calibri" pitchFamily="34" charset="0"/>
                <a:cs typeface="Calibri" pitchFamily="34" charset="0"/>
              </a:rPr>
              <a:t> atti normativi approvati dal Parlamento.</a:t>
            </a:r>
            <a:endParaRPr kumimoji="0" lang="it-IT" sz="2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it-IT"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Per arrivare ad approvare una legge è necessario che prima qualcuno la</a:t>
            </a:r>
            <a:r>
              <a:rPr kumimoji="0" lang="it-IT" sz="2400" b="0" i="1"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it-IT" sz="2400" b="1" i="1" u="none" strike="noStrike" cap="none" normalizeH="0" baseline="0" dirty="0" smtClean="0">
                <a:ln>
                  <a:noFill/>
                </a:ln>
                <a:solidFill>
                  <a:schemeClr val="tx1"/>
                </a:solidFill>
                <a:effectLst/>
                <a:latin typeface="Calibri" pitchFamily="34" charset="0"/>
                <a:ea typeface="Calibri" pitchFamily="34" charset="0"/>
                <a:cs typeface="Calibri" pitchFamily="34" charset="0"/>
              </a:rPr>
              <a:t>proponga</a:t>
            </a:r>
            <a:r>
              <a:rPr kumimoji="0" lang="it-IT"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Per farlo bisogna presentare alla presidenza della Camera o del Senato un testo diviso per articoli che sarà esaminato da una commissione competente.</a:t>
            </a:r>
            <a:endParaRPr kumimoji="0" lang="it-IT" sz="2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it-IT"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I </a:t>
            </a:r>
            <a:r>
              <a:rPr kumimoji="0" lang="it-IT" sz="24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progetti di legge</a:t>
            </a:r>
            <a:r>
              <a:rPr kumimoji="0" lang="it-IT"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possono essere presentati da:</a:t>
            </a:r>
            <a:endParaRPr kumimoji="0" lang="it-IT" sz="2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it-IT" sz="2400" b="0" i="0" u="sng" strike="noStrike" cap="none" normalizeH="0" baseline="0" dirty="0" smtClean="0">
                <a:ln>
                  <a:noFill/>
                </a:ln>
                <a:solidFill>
                  <a:schemeClr val="tx1"/>
                </a:solidFill>
                <a:effectLst/>
                <a:latin typeface="Calibri" pitchFamily="34" charset="0"/>
                <a:ea typeface="Calibri" pitchFamily="34" charset="0"/>
                <a:cs typeface="Calibri" pitchFamily="34" charset="0"/>
              </a:rPr>
              <a:t> il Governo</a:t>
            </a:r>
            <a:r>
              <a:rPr kumimoji="0" lang="it-IT"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(si parla allora di </a:t>
            </a:r>
            <a:r>
              <a:rPr kumimoji="0" lang="it-IT" sz="2400" b="0" i="1" u="none" strike="noStrike" cap="none" normalizeH="0" baseline="0" dirty="0" smtClean="0">
                <a:ln>
                  <a:noFill/>
                </a:ln>
                <a:solidFill>
                  <a:schemeClr val="tx1"/>
                </a:solidFill>
                <a:effectLst/>
                <a:latin typeface="Calibri" pitchFamily="34" charset="0"/>
                <a:ea typeface="Calibri" pitchFamily="34" charset="0"/>
                <a:cs typeface="Calibri" pitchFamily="34" charset="0"/>
              </a:rPr>
              <a:t>disegno di legge</a:t>
            </a:r>
            <a:r>
              <a:rPr kumimoji="0" lang="it-IT"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
            </a:r>
            <a:endParaRPr kumimoji="0" lang="it-IT" sz="2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it-IT" sz="2400" b="0" i="0" u="sng" strike="noStrike" cap="none" normalizeH="0" baseline="0" dirty="0" smtClean="0">
                <a:ln>
                  <a:noFill/>
                </a:ln>
                <a:solidFill>
                  <a:schemeClr val="tx1"/>
                </a:solidFill>
                <a:effectLst/>
                <a:latin typeface="Calibri" pitchFamily="34" charset="0"/>
                <a:ea typeface="Calibri" pitchFamily="34" charset="0"/>
                <a:cs typeface="Calibri" pitchFamily="34" charset="0"/>
              </a:rPr>
              <a:t> i parlamentari</a:t>
            </a:r>
            <a:endParaRPr kumimoji="0" lang="it-IT" sz="2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it-IT" sz="2400" b="0" i="0" u="sng" strike="noStrike" cap="none" normalizeH="0" baseline="0" dirty="0" smtClean="0">
                <a:ln>
                  <a:noFill/>
                </a:ln>
                <a:solidFill>
                  <a:schemeClr val="tx1"/>
                </a:solidFill>
                <a:effectLst/>
                <a:latin typeface="Calibri" pitchFamily="34" charset="0"/>
                <a:ea typeface="Calibri" pitchFamily="34" charset="0"/>
                <a:cs typeface="Calibri" pitchFamily="34" charset="0"/>
              </a:rPr>
              <a:t> cinquantamila elettori </a:t>
            </a:r>
            <a:r>
              <a:rPr kumimoji="0" lang="it-IT"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(Es.: </a:t>
            </a:r>
            <a:r>
              <a:rPr kumimoji="0" lang="it-IT" sz="2400" b="0" i="1" u="none" strike="noStrike" cap="none" normalizeH="0" baseline="0" dirty="0" smtClean="0">
                <a:ln>
                  <a:noFill/>
                </a:ln>
                <a:solidFill>
                  <a:schemeClr val="tx1"/>
                </a:solidFill>
                <a:effectLst/>
                <a:latin typeface="Calibri" pitchFamily="34" charset="0"/>
                <a:ea typeface="Calibri" pitchFamily="34" charset="0"/>
                <a:cs typeface="Calibri" pitchFamily="34" charset="0"/>
              </a:rPr>
              <a:t>petizione popolare</a:t>
            </a:r>
            <a:r>
              <a:rPr kumimoji="0" lang="it-IT"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è una richiesta fatta alle Camere da un certo numero di cittadini)</a:t>
            </a:r>
            <a:endParaRPr kumimoji="0" lang="it-IT" sz="2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it-IT" sz="2400" b="0" i="0" u="sng" strike="noStrike" cap="none" normalizeH="0" baseline="0" dirty="0" smtClean="0">
                <a:ln>
                  <a:noFill/>
                </a:ln>
                <a:solidFill>
                  <a:schemeClr val="tx1"/>
                </a:solidFill>
                <a:effectLst/>
                <a:latin typeface="Calibri" pitchFamily="34" charset="0"/>
                <a:ea typeface="Calibri" pitchFamily="34" charset="0"/>
                <a:cs typeface="Calibri" pitchFamily="34" charset="0"/>
              </a:rPr>
              <a:t> ciascun Consiglio regionale</a:t>
            </a:r>
            <a:endParaRPr kumimoji="0" lang="it-IT" sz="2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it-IT"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Una volta presentato il progetto di legge la Camera può procedere seguendo il:</a:t>
            </a:r>
            <a:endParaRPr kumimoji="0" lang="it-IT" sz="2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it-IT" sz="24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 procedimento ordinario</a:t>
            </a:r>
            <a:endParaRPr kumimoji="0" lang="it-IT" sz="2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it-IT" sz="24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 procedimento decentrato</a:t>
            </a:r>
            <a:endParaRPr kumimoji="0" lang="it-IT" sz="24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transition spd="med">
    <p:diamond/>
    <p:sndAc>
      <p:stSnd>
        <p:snd r:embed="rId2" name="voltage.wav"/>
      </p:stSnd>
    </p:sndAc>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357158" y="142852"/>
            <a:ext cx="8358214"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200" b="1" i="0" u="sng" strike="noStrike" cap="none" normalizeH="0" baseline="0" dirty="0" smtClean="0">
                <a:ln>
                  <a:noFill/>
                </a:ln>
                <a:solidFill>
                  <a:srgbClr val="FF0000"/>
                </a:solidFill>
                <a:effectLst/>
                <a:latin typeface="Calibri" pitchFamily="34" charset="0"/>
                <a:ea typeface="Calibri" pitchFamily="34" charset="0"/>
                <a:cs typeface="Calibri" pitchFamily="34" charset="0"/>
              </a:rPr>
              <a:t>PROCEDIMENTO ORDINARIO</a:t>
            </a:r>
            <a:r>
              <a:rPr kumimoji="0" lang="it-IT" sz="2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endParaRPr kumimoji="0" lang="it-IT" sz="2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Si svolge in </a:t>
            </a:r>
            <a:r>
              <a:rPr kumimoji="0" lang="it-IT" sz="2200" b="0" i="0" u="sng" strike="noStrike" cap="none" normalizeH="0" baseline="0" dirty="0" smtClean="0">
                <a:ln>
                  <a:noFill/>
                </a:ln>
                <a:solidFill>
                  <a:schemeClr val="tx1"/>
                </a:solidFill>
                <a:effectLst/>
                <a:latin typeface="Calibri" pitchFamily="34" charset="0"/>
                <a:ea typeface="Calibri" pitchFamily="34" charset="0"/>
                <a:cs typeface="Calibri" pitchFamily="34" charset="0"/>
              </a:rPr>
              <a:t>due fasi</a:t>
            </a:r>
            <a:r>
              <a:rPr kumimoji="0" lang="it-IT" sz="2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
            </a:r>
            <a:endParaRPr kumimoji="0" lang="it-IT" sz="2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it-IT" sz="2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Il progetto è affidato </a:t>
            </a:r>
            <a:r>
              <a:rPr kumimoji="0" lang="it-IT" sz="22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alla commissione</a:t>
            </a:r>
            <a:r>
              <a:rPr kumimoji="0" lang="it-IT" sz="2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competente che esamina il testo. I vari gruppi parlamentari possono proporre i loro </a:t>
            </a:r>
            <a:r>
              <a:rPr kumimoji="0" lang="it-IT" sz="2200" b="0" i="1" u="none" strike="noStrike" cap="none" normalizeH="0" baseline="0" dirty="0" smtClean="0">
                <a:ln>
                  <a:noFill/>
                </a:ln>
                <a:solidFill>
                  <a:schemeClr val="tx1"/>
                </a:solidFill>
                <a:effectLst/>
                <a:latin typeface="Calibri" pitchFamily="34" charset="0"/>
                <a:ea typeface="Calibri" pitchFamily="34" charset="0"/>
                <a:cs typeface="Calibri" pitchFamily="34" charset="0"/>
              </a:rPr>
              <a:t>emendament</a:t>
            </a:r>
            <a:r>
              <a:rPr kumimoji="0" lang="it-IT" sz="2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i (cioè delle proposte di cambiamento).</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it-IT" sz="2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Il testo viene </a:t>
            </a:r>
            <a:r>
              <a:rPr kumimoji="0" lang="it-IT" sz="22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votato</a:t>
            </a:r>
            <a:r>
              <a:rPr kumimoji="0" lang="it-IT" sz="2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dall’Assemblea riunita.</a:t>
            </a:r>
            <a:endParaRPr kumimoji="0" lang="it-IT" sz="2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Se il voto è </a:t>
            </a:r>
            <a:r>
              <a:rPr kumimoji="0" lang="it-IT" sz="22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negativo</a:t>
            </a:r>
            <a:r>
              <a:rPr kumimoji="0" lang="it-IT" sz="2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il progetto è </a:t>
            </a:r>
            <a:r>
              <a:rPr kumimoji="0" lang="it-IT" sz="22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respinto</a:t>
            </a:r>
            <a:r>
              <a:rPr kumimoji="0" lang="it-IT" sz="2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Se il voto è </a:t>
            </a:r>
            <a:r>
              <a:rPr kumimoji="0" lang="it-IT" sz="22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positivo</a:t>
            </a:r>
            <a:r>
              <a:rPr kumimoji="0" lang="it-IT" sz="2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il progetto viene </a:t>
            </a:r>
            <a:r>
              <a:rPr kumimoji="0" lang="it-IT" sz="22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inviato all’altra Camera</a:t>
            </a:r>
            <a:r>
              <a:rPr kumimoji="0" lang="it-IT" sz="2200" b="0" i="0" u="none" strike="noStrike" cap="none" normalizeH="0" baseline="0" dirty="0" smtClean="0">
                <a:ln>
                  <a:noFill/>
                </a:ln>
                <a:solidFill>
                  <a:schemeClr val="tx1"/>
                </a:solidFill>
                <a:effectLst/>
                <a:latin typeface="Calibri" pitchFamily="34" charset="0"/>
                <a:cs typeface="Calibri"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it-IT" sz="2200" dirty="0" smtClean="0">
              <a:latin typeface="Calibri" pitchFamily="34" charset="0"/>
              <a:cs typeface="Calibri" pitchFamily="34" charset="0"/>
            </a:endParaRPr>
          </a:p>
          <a:p>
            <a:r>
              <a:rPr lang="it-IT" sz="2200" dirty="0" smtClean="0">
                <a:latin typeface="Calibri" pitchFamily="34" charset="0"/>
                <a:cs typeface="Calibri" pitchFamily="34" charset="0"/>
              </a:rPr>
              <a:t>La </a:t>
            </a:r>
            <a:r>
              <a:rPr lang="it-IT" sz="2200" b="1" dirty="0" smtClean="0">
                <a:latin typeface="Calibri" pitchFamily="34" charset="0"/>
                <a:cs typeface="Calibri" pitchFamily="34" charset="0"/>
              </a:rPr>
              <a:t>seconda Camera</a:t>
            </a:r>
            <a:r>
              <a:rPr lang="it-IT" sz="2200" dirty="0" smtClean="0">
                <a:latin typeface="Calibri" pitchFamily="34" charset="0"/>
                <a:cs typeface="Calibri" pitchFamily="34" charset="0"/>
              </a:rPr>
              <a:t> può:</a:t>
            </a:r>
          </a:p>
          <a:p>
            <a:pPr lvl="0">
              <a:buFont typeface="Arial" pitchFamily="34" charset="0"/>
              <a:buChar char="•"/>
            </a:pPr>
            <a:r>
              <a:rPr lang="it-IT" sz="2200" u="sng" dirty="0" smtClean="0">
                <a:latin typeface="Calibri" pitchFamily="34" charset="0"/>
                <a:cs typeface="Calibri" pitchFamily="34" charset="0"/>
              </a:rPr>
              <a:t> approvarlo</a:t>
            </a:r>
            <a:endParaRPr lang="it-IT" sz="2200" dirty="0" smtClean="0">
              <a:latin typeface="Calibri" pitchFamily="34" charset="0"/>
              <a:cs typeface="Calibri" pitchFamily="34" charset="0"/>
            </a:endParaRPr>
          </a:p>
          <a:p>
            <a:pPr lvl="0">
              <a:buFont typeface="Arial" pitchFamily="34" charset="0"/>
              <a:buChar char="•"/>
            </a:pPr>
            <a:r>
              <a:rPr lang="it-IT" sz="2200" u="sng" dirty="0" smtClean="0">
                <a:latin typeface="Calibri" pitchFamily="34" charset="0"/>
                <a:cs typeface="Calibri" pitchFamily="34" charset="0"/>
              </a:rPr>
              <a:t> respingerlo</a:t>
            </a:r>
            <a:endParaRPr lang="it-IT" sz="2200" dirty="0" smtClean="0">
              <a:latin typeface="Calibri" pitchFamily="34" charset="0"/>
              <a:cs typeface="Calibri" pitchFamily="34" charset="0"/>
            </a:endParaRPr>
          </a:p>
          <a:p>
            <a:pPr lvl="0">
              <a:buFont typeface="Arial" pitchFamily="34" charset="0"/>
              <a:buChar char="•"/>
            </a:pPr>
            <a:r>
              <a:rPr lang="it-IT" sz="2200" u="sng" dirty="0" smtClean="0">
                <a:latin typeface="Calibri" pitchFamily="34" charset="0"/>
                <a:cs typeface="Calibri" pitchFamily="34" charset="0"/>
              </a:rPr>
              <a:t> proporre nuovi emendamenti</a:t>
            </a:r>
            <a:r>
              <a:rPr lang="it-IT" sz="2200" dirty="0" smtClean="0">
                <a:latin typeface="Calibri" pitchFamily="34" charset="0"/>
                <a:cs typeface="Calibri" pitchFamily="34" charset="0"/>
              </a:rPr>
              <a:t>: in tal caso il progetto dovrà ritornare alla prima Camera, perché vengano votate queste modifiche.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22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64514" name="Rectangle 2"/>
          <p:cNvSpPr>
            <a:spLocks noChangeArrowheads="1"/>
          </p:cNvSpPr>
          <p:nvPr/>
        </p:nvSpPr>
        <p:spPr bwMode="auto">
          <a:xfrm>
            <a:off x="285720" y="5500702"/>
            <a:ext cx="800099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200" b="1" i="0" u="sng" strike="noStrike" cap="none" normalizeH="0" baseline="0" dirty="0" smtClean="0">
                <a:ln>
                  <a:noFill/>
                </a:ln>
                <a:solidFill>
                  <a:srgbClr val="FF0000"/>
                </a:solidFill>
                <a:effectLst/>
                <a:latin typeface="Calibri" pitchFamily="34" charset="0"/>
                <a:ea typeface="Calibri" pitchFamily="34" charset="0"/>
                <a:cs typeface="Calibri" pitchFamily="34" charset="0"/>
              </a:rPr>
              <a:t>PROCEDIMENTO DECENTRATO</a:t>
            </a:r>
            <a:endParaRPr kumimoji="0" lang="it-IT" sz="2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Per abbreviare, si salta il punto 2. Se la commissione approva il progetto, tale progetto passa direttamente al voto dell’altra Camera.</a:t>
            </a:r>
            <a:endParaRPr kumimoji="0" lang="it-IT" sz="22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transition spd="med">
    <p:diamond/>
    <p:sndAc>
      <p:stSnd>
        <p:snd r:embed="rId2" name="voltage.wav"/>
      </p:stSnd>
    </p:sndAc>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642910" y="642918"/>
            <a:ext cx="792961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400" b="0" i="0" u="sng" strike="noStrike" cap="none" normalizeH="0" baseline="0" dirty="0" smtClean="0">
                <a:ln>
                  <a:noFill/>
                </a:ln>
                <a:solidFill>
                  <a:schemeClr val="tx1"/>
                </a:solidFill>
                <a:effectLst/>
                <a:latin typeface="Calibri" pitchFamily="34" charset="0"/>
                <a:ea typeface="Calibri" pitchFamily="34" charset="0"/>
                <a:cs typeface="Calibri" pitchFamily="34" charset="0"/>
              </a:rPr>
              <a:t>Per entrare in vigore (per essere valida), poi, una legge deve essere </a:t>
            </a:r>
            <a:r>
              <a:rPr kumimoji="0" lang="it-IT" sz="2400" b="1" i="0" u="sng" strike="noStrike" cap="none" normalizeH="0" baseline="0" dirty="0" smtClean="0">
                <a:ln>
                  <a:noFill/>
                </a:ln>
                <a:solidFill>
                  <a:srgbClr val="FF0000"/>
                </a:solidFill>
                <a:effectLst/>
                <a:latin typeface="Calibri" pitchFamily="34" charset="0"/>
                <a:ea typeface="Calibri" pitchFamily="34" charset="0"/>
                <a:cs typeface="Calibri" pitchFamily="34" charset="0"/>
              </a:rPr>
              <a:t>PROMULGATA E RESA PUBBLICA</a:t>
            </a:r>
            <a:r>
              <a:rPr kumimoji="0" lang="it-IT" sz="2400" b="0" i="0" u="sng" strike="noStrike" cap="none" normalizeH="0" baseline="0" dirty="0" smtClean="0">
                <a:ln>
                  <a:noFill/>
                </a:ln>
                <a:solidFill>
                  <a:schemeClr val="tx1"/>
                </a:solidFill>
                <a:effectLst/>
                <a:latin typeface="Calibri" pitchFamily="34" charset="0"/>
                <a:ea typeface="Calibri" pitchFamily="34" charset="0"/>
                <a:cs typeface="Calibri"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La </a:t>
            </a:r>
            <a:r>
              <a:rPr kumimoji="0" lang="it-IT" sz="24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promulgazione</a:t>
            </a:r>
            <a:r>
              <a:rPr kumimoji="0" lang="it-IT"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è l’atto con cui il </a:t>
            </a:r>
            <a:r>
              <a:rPr kumimoji="0" lang="it-IT" sz="2400" b="0" i="1" u="none" strike="noStrike" cap="none" normalizeH="0" baseline="0" dirty="0" smtClean="0">
                <a:ln>
                  <a:noFill/>
                </a:ln>
                <a:solidFill>
                  <a:schemeClr val="tx1"/>
                </a:solidFill>
                <a:effectLst/>
                <a:latin typeface="Calibri" pitchFamily="34" charset="0"/>
                <a:ea typeface="Calibri" pitchFamily="34" charset="0"/>
                <a:cs typeface="Calibri" pitchFamily="34" charset="0"/>
              </a:rPr>
              <a:t>Presidente</a:t>
            </a:r>
            <a:r>
              <a:rPr kumimoji="0" lang="it-IT"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della Repubblica </a:t>
            </a:r>
            <a:r>
              <a:rPr kumimoji="0" lang="it-IT" sz="2400" b="0" i="1" u="none" strike="noStrike" cap="none" normalizeH="0" baseline="0" dirty="0" smtClean="0">
                <a:ln>
                  <a:noFill/>
                </a:ln>
                <a:solidFill>
                  <a:schemeClr val="tx1"/>
                </a:solidFill>
                <a:effectLst/>
                <a:latin typeface="Calibri" pitchFamily="34" charset="0"/>
                <a:ea typeface="Calibri" pitchFamily="34" charset="0"/>
                <a:cs typeface="Calibri" pitchFamily="34" charset="0"/>
              </a:rPr>
              <a:t>dichiara che la legge è stata approvata</a:t>
            </a:r>
            <a:r>
              <a:rPr kumimoji="0" lang="it-IT"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Tuttavia se la legge è in contrasto con la Costituzione il Presidente può rinviarla alle Camere. </a:t>
            </a:r>
            <a:endParaRPr kumimoji="0" lang="it-IT" sz="2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Se il Parlamento la riapprova, il Presedente ha però l’obbligo di promulgarla.</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Dopo la promulgazione c’è la pubblicazione. Con la </a:t>
            </a:r>
            <a:r>
              <a:rPr kumimoji="0" lang="it-IT" sz="24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pubblicazione</a:t>
            </a:r>
            <a:r>
              <a:rPr kumimoji="0" lang="it-IT"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la legge può essere letta da tutti ed entra così in vigore dopo un certo numero di giorni (</a:t>
            </a:r>
            <a:r>
              <a:rPr kumimoji="0" lang="it-IT" sz="2400" b="0" i="1"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vacatio</a:t>
            </a:r>
            <a:r>
              <a:rPr kumimoji="0" lang="it-IT" sz="2400" b="0" i="1"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it-IT" sz="2400" b="0" i="1"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legis</a:t>
            </a:r>
            <a:r>
              <a:rPr kumimoji="0" lang="it-IT"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
            </a:r>
            <a:endParaRPr kumimoji="0" lang="it-IT" sz="24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transition spd="med">
    <p:diamond/>
    <p:sndAc>
      <p:stSnd>
        <p:snd r:embed="rId2" name="voltage.wav"/>
      </p:stSnd>
    </p:sndAc>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71472" y="298858"/>
            <a:ext cx="7929618"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r>
              <a:rPr kumimoji="0" lang="it-IT" sz="28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Modificare o aggiungere delle </a:t>
            </a:r>
            <a:r>
              <a:rPr kumimoji="0" lang="it-IT" sz="2800" b="1" i="0" u="none" strike="noStrike" cap="none" normalizeH="0" baseline="0" dirty="0" smtClean="0">
                <a:ln>
                  <a:noFill/>
                </a:ln>
                <a:solidFill>
                  <a:srgbClr val="FF0000"/>
                </a:solidFill>
                <a:effectLst/>
                <a:latin typeface="Calibri" pitchFamily="34" charset="0"/>
                <a:ea typeface="Calibri" pitchFamily="34" charset="0"/>
                <a:cs typeface="Calibri" pitchFamily="34" charset="0"/>
              </a:rPr>
              <a:t>LEGGI ALLA COSTITUZIONE</a:t>
            </a:r>
            <a:r>
              <a:rPr kumimoji="0" lang="it-IT" sz="2800" b="0" i="0" u="none" strike="noStrike" cap="none" normalizeH="0" baseline="0" dirty="0" smtClean="0">
                <a:ln>
                  <a:noFill/>
                </a:ln>
                <a:solidFill>
                  <a:srgbClr val="FF0000"/>
                </a:solidFill>
                <a:effectLst/>
                <a:latin typeface="Calibri" pitchFamily="34" charset="0"/>
                <a:ea typeface="Calibri" pitchFamily="34" charset="0"/>
                <a:cs typeface="Calibri" pitchFamily="34" charset="0"/>
              </a:rPr>
              <a:t> </a:t>
            </a:r>
            <a:r>
              <a:rPr kumimoji="0" lang="it-IT"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è più </a:t>
            </a:r>
            <a:r>
              <a:rPr kumimoji="0" lang="it-IT" sz="28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difficile </a:t>
            </a:r>
            <a:r>
              <a:rPr kumimoji="0" lang="it-IT"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e complesso. Infatti:</a:t>
            </a:r>
          </a:p>
          <a:p>
            <a:pPr marL="0" marR="0" lvl="0" indent="0" algn="just" defTabSz="914400" rtl="0" eaLnBrk="1" fontAlgn="base" latinLnBrk="0" hangingPunct="1">
              <a:lnSpc>
                <a:spcPct val="100000"/>
              </a:lnSpc>
              <a:spcBef>
                <a:spcPct val="0"/>
              </a:spcBef>
              <a:spcAft>
                <a:spcPct val="0"/>
              </a:spcAft>
              <a:buClrTx/>
              <a:buSzTx/>
              <a:buFontTx/>
              <a:buNone/>
              <a:tabLst>
                <a:tab pos="228600" algn="l"/>
              </a:tabLst>
            </a:pPr>
            <a:endParaRPr kumimoji="0" lang="it-IT" sz="28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it-IT"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La legge deve essere </a:t>
            </a:r>
            <a:r>
              <a:rPr kumimoji="0" lang="it-IT" sz="28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approvata due volte</a:t>
            </a:r>
            <a:r>
              <a:rPr kumimoji="0" lang="it-IT"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da una stessa camera e con un </a:t>
            </a:r>
            <a:r>
              <a:rPr kumimoji="0" lang="it-IT" sz="2800" b="0" i="1" u="none" strike="noStrike" cap="none" normalizeH="0" baseline="0" dirty="0" smtClean="0">
                <a:ln>
                  <a:noFill/>
                </a:ln>
                <a:solidFill>
                  <a:schemeClr val="tx1"/>
                </a:solidFill>
                <a:effectLst/>
                <a:latin typeface="Calibri" pitchFamily="34" charset="0"/>
                <a:ea typeface="Calibri" pitchFamily="34" charset="0"/>
                <a:cs typeface="Calibri" pitchFamily="34" charset="0"/>
              </a:rPr>
              <a:t>intervallo di almeno tre mesi</a:t>
            </a:r>
            <a:r>
              <a:rPr kumimoji="0" lang="it-IT"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tra le due valutazioni.</a:t>
            </a:r>
            <a:endParaRPr kumimoji="0" lang="it-IT" sz="28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it-IT" sz="2800" b="0" i="0" u="sng" strike="noStrike" cap="none" normalizeH="0" baseline="0" dirty="0" smtClean="0">
                <a:ln>
                  <a:noFill/>
                </a:ln>
                <a:solidFill>
                  <a:schemeClr val="tx1"/>
                </a:solidFill>
                <a:effectLst/>
                <a:latin typeface="Calibri" pitchFamily="34" charset="0"/>
                <a:ea typeface="Calibri" pitchFamily="34" charset="0"/>
                <a:cs typeface="Calibri" pitchFamily="34" charset="0"/>
              </a:rPr>
              <a:t> Se</a:t>
            </a:r>
            <a:r>
              <a:rPr kumimoji="0" lang="it-IT"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la seconda approvazione avviene con una </a:t>
            </a:r>
            <a:r>
              <a:rPr kumimoji="0" lang="it-IT" sz="2800" b="0" i="0" u="sng" strike="noStrike" cap="none" normalizeH="0" baseline="0" dirty="0" smtClean="0">
                <a:ln>
                  <a:noFill/>
                </a:ln>
                <a:solidFill>
                  <a:schemeClr val="tx1"/>
                </a:solidFill>
                <a:effectLst/>
                <a:latin typeface="Calibri" pitchFamily="34" charset="0"/>
                <a:ea typeface="Calibri" pitchFamily="34" charset="0"/>
                <a:cs typeface="Calibri" pitchFamily="34" charset="0"/>
              </a:rPr>
              <a:t>maggioranza di due terzi</a:t>
            </a:r>
            <a:r>
              <a:rPr kumimoji="0" lang="it-IT"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la legge viene promulgata.</a:t>
            </a:r>
            <a:endParaRPr kumimoji="0" lang="it-IT" sz="28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it-IT" sz="2800" b="0"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 Se</a:t>
            </a:r>
            <a:r>
              <a:rPr kumimoji="0" lang="it-IT" sz="2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avviene approvata con la </a:t>
            </a:r>
            <a:r>
              <a:rPr kumimoji="0" lang="it-IT" sz="2800" b="0"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maggioranza assoluta</a:t>
            </a:r>
            <a:r>
              <a:rPr kumimoji="0" lang="it-IT" sz="2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tale legge può essere sottoposta a un </a:t>
            </a:r>
            <a:r>
              <a:rPr kumimoji="0" lang="it-IT" sz="2800" b="0"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referendum</a:t>
            </a:r>
            <a:r>
              <a:rPr kumimoji="0" lang="it-IT" sz="2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Se però entro tre mesi il referendum non viene chiesto la legge viene promulgata. </a:t>
            </a:r>
          </a:p>
          <a:p>
            <a:pPr lvl="1"/>
            <a:endParaRPr lang="it-IT" i="1" dirty="0" smtClean="0"/>
          </a:p>
          <a:p>
            <a:pPr lvl="1"/>
            <a:r>
              <a:rPr lang="it-IT" i="1" dirty="0" smtClean="0">
                <a:latin typeface="Calibri" pitchFamily="34" charset="0"/>
                <a:cs typeface="Calibri" pitchFamily="34" charset="0"/>
              </a:rPr>
              <a:t>Possono chiedere il referendum</a:t>
            </a:r>
            <a:r>
              <a:rPr lang="it-IT" dirty="0" smtClean="0">
                <a:latin typeface="Calibri" pitchFamily="34" charset="0"/>
                <a:cs typeface="Calibri" pitchFamily="34" charset="0"/>
              </a:rPr>
              <a:t>: 1) 500.000 elettori; 2) il 20% dei componenti di ciascuna camera; 3) 5 Consigli regionali.</a:t>
            </a:r>
            <a:endParaRPr lang="it-IT" sz="2800" dirty="0" smtClean="0">
              <a:latin typeface="Calibri" pitchFamily="34" charset="0"/>
              <a:cs typeface="Calibri" pitchFamily="34" charset="0"/>
            </a:endParaRPr>
          </a:p>
        </p:txBody>
      </p:sp>
    </p:spTree>
  </p:cSld>
  <p:clrMapOvr>
    <a:masterClrMapping/>
  </p:clrMapOvr>
  <p:transition spd="med">
    <p:diamond/>
    <p:sndAc>
      <p:stSnd>
        <p:snd r:embed="rId2" name="voltage.wav"/>
      </p:stSnd>
    </p:sndAc>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tx1"/>
                </a:solidFill>
              </a:rPr>
              <a:t>POTERE ESECUTIVO</a:t>
            </a:r>
            <a:endParaRPr lang="it-IT" dirty="0">
              <a:solidFill>
                <a:schemeClr val="tx1"/>
              </a:solidFill>
            </a:endParaRPr>
          </a:p>
        </p:txBody>
      </p:sp>
      <p:sp>
        <p:nvSpPr>
          <p:cNvPr id="3" name="Segnaposto contenuto 2"/>
          <p:cNvSpPr>
            <a:spLocks noGrp="1"/>
          </p:cNvSpPr>
          <p:nvPr>
            <p:ph idx="1"/>
          </p:nvPr>
        </p:nvSpPr>
        <p:spPr>
          <a:xfrm>
            <a:off x="457200" y="1600200"/>
            <a:ext cx="8229600" cy="4900634"/>
          </a:xfrm>
        </p:spPr>
        <p:txBody>
          <a:bodyPr>
            <a:normAutofit lnSpcReduction="10000"/>
          </a:bodyPr>
          <a:lstStyle/>
          <a:p>
            <a:pPr marL="0">
              <a:spcBef>
                <a:spcPts val="0"/>
              </a:spcBef>
              <a:buNone/>
            </a:pPr>
            <a:r>
              <a:rPr lang="it-IT" dirty="0" smtClean="0">
                <a:latin typeface="Calibri" pitchFamily="34" charset="0"/>
                <a:cs typeface="Calibri" pitchFamily="34" charset="0"/>
              </a:rPr>
              <a:t>Il </a:t>
            </a:r>
            <a:r>
              <a:rPr lang="it-IT" dirty="0" smtClean="0">
                <a:solidFill>
                  <a:srgbClr val="FF0000"/>
                </a:solidFill>
                <a:latin typeface="Calibri" pitchFamily="34" charset="0"/>
                <a:cs typeface="Calibri" pitchFamily="34" charset="0"/>
              </a:rPr>
              <a:t>GOVERNO</a:t>
            </a:r>
            <a:r>
              <a:rPr lang="it-IT" dirty="0" smtClean="0">
                <a:latin typeface="Calibri" pitchFamily="34" charset="0"/>
                <a:cs typeface="Calibri" pitchFamily="34" charset="0"/>
              </a:rPr>
              <a:t>  ha il compito di applicare le leggi e di gestire la politica interne ed estera, cioè esercita il </a:t>
            </a:r>
            <a:r>
              <a:rPr lang="it-IT" dirty="0" smtClean="0">
                <a:solidFill>
                  <a:srgbClr val="FF0000"/>
                </a:solidFill>
                <a:latin typeface="Calibri" pitchFamily="34" charset="0"/>
                <a:cs typeface="Calibri" pitchFamily="34" charset="0"/>
              </a:rPr>
              <a:t>POTERE ESECUTIVO</a:t>
            </a:r>
            <a:r>
              <a:rPr lang="it-IT" dirty="0" smtClean="0">
                <a:latin typeface="Calibri" pitchFamily="34" charset="0"/>
                <a:cs typeface="Calibri" pitchFamily="34" charset="0"/>
              </a:rPr>
              <a:t>. </a:t>
            </a:r>
          </a:p>
          <a:p>
            <a:pPr marL="0">
              <a:spcBef>
                <a:spcPts val="0"/>
              </a:spcBef>
              <a:buNone/>
            </a:pPr>
            <a:endParaRPr lang="it-IT" dirty="0" smtClean="0">
              <a:latin typeface="Calibri" pitchFamily="34" charset="0"/>
              <a:cs typeface="Calibri" pitchFamily="34" charset="0"/>
            </a:endParaRPr>
          </a:p>
          <a:p>
            <a:pPr marL="0">
              <a:spcBef>
                <a:spcPts val="0"/>
              </a:spcBef>
              <a:buNone/>
            </a:pPr>
            <a:r>
              <a:rPr lang="it-IT" dirty="0" smtClean="0">
                <a:latin typeface="Calibri" pitchFamily="34" charset="0"/>
                <a:cs typeface="Calibri" pitchFamily="34" charset="0"/>
              </a:rPr>
              <a:t>Il GOVERNO DELLA REPUBBLICA ITALIANA è composto:</a:t>
            </a:r>
          </a:p>
          <a:p>
            <a:pPr marL="0" lvl="2" indent="-349250">
              <a:spcBef>
                <a:spcPts val="0"/>
              </a:spcBef>
              <a:buFont typeface="Wingdings" pitchFamily="2" charset="2"/>
              <a:buChar char="§"/>
            </a:pPr>
            <a:r>
              <a:rPr lang="it-IT" sz="2800" dirty="0" smtClean="0">
                <a:latin typeface="Calibri" pitchFamily="34" charset="0"/>
                <a:cs typeface="Calibri" pitchFamily="34" charset="0"/>
              </a:rPr>
              <a:t>Dal  </a:t>
            </a:r>
            <a:r>
              <a:rPr lang="it-IT" sz="2800" dirty="0" smtClean="0">
                <a:solidFill>
                  <a:srgbClr val="FF0000"/>
                </a:solidFill>
                <a:latin typeface="Calibri" pitchFamily="34" charset="0"/>
                <a:cs typeface="Calibri" pitchFamily="34" charset="0"/>
              </a:rPr>
              <a:t>PRESIDENTE DEL CONSIGLIO DEI MINISTRI </a:t>
            </a:r>
            <a:r>
              <a:rPr lang="it-IT" sz="2800" b="1" dirty="0" smtClean="0"/>
              <a:t>art.95</a:t>
            </a:r>
            <a:r>
              <a:rPr lang="it-IT" sz="2800" dirty="0" smtClean="0"/>
              <a:t>: “[…] dirige la politica generale del governo e ne è responsabile. Mantiene l’unità di indirizzo politico e amministrativo, promuovendo e coordinando l’attività dei ministri”</a:t>
            </a:r>
            <a:endParaRPr lang="it-IT" sz="2800" dirty="0" smtClean="0">
              <a:latin typeface="Calibri" pitchFamily="34" charset="0"/>
              <a:cs typeface="Calibri" pitchFamily="34" charset="0"/>
            </a:endParaRPr>
          </a:p>
          <a:p>
            <a:pPr marL="0" lvl="2">
              <a:spcBef>
                <a:spcPts val="0"/>
              </a:spcBef>
              <a:buFont typeface="Wingdings" pitchFamily="2" charset="2"/>
              <a:buChar char="§"/>
            </a:pPr>
            <a:r>
              <a:rPr lang="it-IT" sz="2800" dirty="0" smtClean="0">
                <a:latin typeface="Calibri" pitchFamily="34" charset="0"/>
                <a:cs typeface="Calibri" pitchFamily="34" charset="0"/>
              </a:rPr>
              <a:t> Dai  </a:t>
            </a:r>
            <a:r>
              <a:rPr lang="it-IT" sz="2800" dirty="0" smtClean="0">
                <a:solidFill>
                  <a:srgbClr val="FF0000"/>
                </a:solidFill>
                <a:latin typeface="Calibri" pitchFamily="34" charset="0"/>
                <a:cs typeface="Calibri" pitchFamily="34" charset="0"/>
              </a:rPr>
              <a:t>MINISTRI</a:t>
            </a:r>
            <a:r>
              <a:rPr lang="it-IT" sz="2800" dirty="0" smtClean="0">
                <a:latin typeface="Calibri" pitchFamily="34" charset="0"/>
                <a:cs typeface="Calibri" pitchFamily="34" charset="0"/>
              </a:rPr>
              <a:t> </a:t>
            </a:r>
          </a:p>
          <a:p>
            <a:pPr marL="0" algn="ctr">
              <a:spcBef>
                <a:spcPts val="0"/>
              </a:spcBef>
              <a:buNone/>
            </a:pPr>
            <a:r>
              <a:rPr lang="it-IT" dirty="0" smtClean="0">
                <a:latin typeface="Calibri" pitchFamily="34" charset="0"/>
                <a:cs typeface="Calibri" pitchFamily="34" charset="0"/>
              </a:rPr>
              <a:t>Insieme formano il </a:t>
            </a:r>
            <a:r>
              <a:rPr lang="it-IT" b="1"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CONSIGLIO DEI MINISTRI</a:t>
            </a:r>
            <a:endParaRPr lang="it-IT" dirty="0" smtClean="0">
              <a:latin typeface="Calibri" pitchFamily="34" charset="0"/>
              <a:cs typeface="Calibri" pitchFamily="34" charset="0"/>
            </a:endParaRPr>
          </a:p>
          <a:p>
            <a:pPr>
              <a:buNone/>
            </a:pPr>
            <a:endParaRPr lang="it-IT" dirty="0" smtClean="0"/>
          </a:p>
          <a:p>
            <a:pPr>
              <a:buNone/>
            </a:pPr>
            <a:endParaRPr lang="it-IT" dirty="0" smtClean="0"/>
          </a:p>
        </p:txBody>
      </p:sp>
    </p:spTree>
  </p:cSld>
  <p:clrMapOvr>
    <a:masterClrMapping/>
  </p:clrMapOvr>
  <p:transition spd="med">
    <p:diamond/>
    <p:sndAc>
      <p:stSnd>
        <p:snd r:embed="rId2" name="voltage.wav"/>
      </p:st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Chigi governo.jpg"/>
          <p:cNvPicPr>
            <a:picLocks noGrp="1" noChangeAspect="1"/>
          </p:cNvPicPr>
          <p:nvPr>
            <p:ph idx="1"/>
          </p:nvPr>
        </p:nvPicPr>
        <p:blipFill>
          <a:blip r:embed="rId3" cstate="print"/>
          <a:stretch>
            <a:fillRect/>
          </a:stretch>
        </p:blipFill>
        <p:spPr>
          <a:xfrm>
            <a:off x="214282" y="285728"/>
            <a:ext cx="5028606" cy="3357586"/>
          </a:xfrm>
        </p:spPr>
      </p:pic>
      <p:pic>
        <p:nvPicPr>
          <p:cNvPr id="5" name="Immagine 4" descr="consiglioministri2011.jpg"/>
          <p:cNvPicPr>
            <a:picLocks noChangeAspect="1"/>
          </p:cNvPicPr>
          <p:nvPr/>
        </p:nvPicPr>
        <p:blipFill>
          <a:blip r:embed="rId4" cstate="print"/>
          <a:stretch>
            <a:fillRect/>
          </a:stretch>
        </p:blipFill>
        <p:spPr>
          <a:xfrm>
            <a:off x="4238624" y="3143248"/>
            <a:ext cx="4762532" cy="3571900"/>
          </a:xfrm>
          <a:prstGeom prst="rect">
            <a:avLst/>
          </a:prstGeom>
        </p:spPr>
      </p:pic>
      <p:sp>
        <p:nvSpPr>
          <p:cNvPr id="7" name="CasellaDiTesto 6"/>
          <p:cNvSpPr txBox="1"/>
          <p:nvPr/>
        </p:nvSpPr>
        <p:spPr>
          <a:xfrm>
            <a:off x="5500694" y="500042"/>
            <a:ext cx="2495568" cy="523220"/>
          </a:xfrm>
          <a:prstGeom prst="rect">
            <a:avLst/>
          </a:prstGeom>
          <a:noFill/>
        </p:spPr>
        <p:txBody>
          <a:bodyPr wrap="square" rtlCol="0">
            <a:spAutoFit/>
          </a:bodyPr>
          <a:lstStyle/>
          <a:p>
            <a:r>
              <a:rPr lang="it-IT" sz="2800" dirty="0" smtClean="0"/>
              <a:t>Palazzo Chigi</a:t>
            </a:r>
          </a:p>
        </p:txBody>
      </p:sp>
      <p:sp>
        <p:nvSpPr>
          <p:cNvPr id="9" name="CasellaDiTesto 8"/>
          <p:cNvSpPr txBox="1"/>
          <p:nvPr/>
        </p:nvSpPr>
        <p:spPr>
          <a:xfrm>
            <a:off x="285752" y="5715016"/>
            <a:ext cx="3857620" cy="523220"/>
          </a:xfrm>
          <a:prstGeom prst="rect">
            <a:avLst/>
          </a:prstGeom>
          <a:noFill/>
        </p:spPr>
        <p:txBody>
          <a:bodyPr wrap="square" rtlCol="0">
            <a:spAutoFit/>
          </a:bodyPr>
          <a:lstStyle/>
          <a:p>
            <a:r>
              <a:rPr lang="it-IT" sz="2800" dirty="0" smtClean="0"/>
              <a:t>Consiglio dei ministri</a:t>
            </a:r>
          </a:p>
        </p:txBody>
      </p:sp>
    </p:spTree>
  </p:cSld>
  <p:clrMapOvr>
    <a:masterClrMapping/>
  </p:clrMapOvr>
  <p:transition spd="med">
    <p:diamond/>
    <p:sndAc>
      <p:stSnd>
        <p:snd r:embed="rId2" name="voltage.wav"/>
      </p:stSnd>
    </p:sndAc>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28596" y="214290"/>
            <a:ext cx="7858148" cy="6078587"/>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5664200" algn="l"/>
              </a:tabLst>
            </a:pPr>
            <a:r>
              <a:rPr kumimoji="0" lang="it-IT" sz="2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FORMAZIONE DEL GOVERNO</a:t>
            </a:r>
          </a:p>
          <a:p>
            <a:pPr marL="0" marR="0" lvl="0" indent="0" algn="l" defTabSz="914400" rtl="0" eaLnBrk="0" fontAlgn="base" latinLnBrk="0" hangingPunct="0">
              <a:lnSpc>
                <a:spcPct val="100000"/>
              </a:lnSpc>
              <a:spcBef>
                <a:spcPct val="0"/>
              </a:spcBef>
              <a:spcAft>
                <a:spcPct val="0"/>
              </a:spcAft>
              <a:buClrTx/>
              <a:buSzTx/>
              <a:buFontTx/>
              <a:buNone/>
              <a:tabLst>
                <a:tab pos="5664200" algn="l"/>
              </a:tabLst>
            </a:pPr>
            <a:r>
              <a:rPr kumimoji="0" lang="it-IT"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Il </a:t>
            </a:r>
            <a:r>
              <a:rPr kumimoji="0" lang="it-IT" sz="2800" b="1" i="0" u="none" strike="noStrike" cap="none" normalizeH="0" baseline="0" dirty="0" smtClean="0">
                <a:ln>
                  <a:noFill/>
                </a:ln>
                <a:solidFill>
                  <a:srgbClr val="FF0000"/>
                </a:solidFill>
                <a:effectLst/>
                <a:latin typeface="Calibri" pitchFamily="34" charset="0"/>
                <a:ea typeface="Calibri" pitchFamily="34" charset="0"/>
                <a:cs typeface="Calibri" pitchFamily="34" charset="0"/>
              </a:rPr>
              <a:t>Presidente della Repubblica </a:t>
            </a:r>
            <a:r>
              <a:rPr kumimoji="0" lang="it-IT" sz="2800" b="0" i="1" u="none" strike="noStrike" cap="none" normalizeH="0" baseline="0" dirty="0" smtClean="0">
                <a:ln>
                  <a:noFill/>
                </a:ln>
                <a:solidFill>
                  <a:schemeClr val="tx1"/>
                </a:solidFill>
                <a:effectLst/>
                <a:latin typeface="Calibri" pitchFamily="34" charset="0"/>
                <a:ea typeface="Calibri" pitchFamily="34" charset="0"/>
                <a:cs typeface="Calibri" pitchFamily="34" charset="0"/>
              </a:rPr>
              <a:t>sceglie</a:t>
            </a:r>
            <a:r>
              <a:rPr kumimoji="0" lang="it-IT"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(dopo </a:t>
            </a:r>
            <a:r>
              <a:rPr kumimoji="0" lang="it-IT" sz="2800" b="0" i="0" u="sng" strike="noStrike" cap="none" normalizeH="0" baseline="0" dirty="0" smtClean="0">
                <a:ln>
                  <a:noFill/>
                </a:ln>
                <a:solidFill>
                  <a:schemeClr val="tx1"/>
                </a:solidFill>
                <a:effectLst/>
                <a:latin typeface="Calibri" pitchFamily="34" charset="0"/>
                <a:ea typeface="Calibri" pitchFamily="34" charset="0"/>
                <a:cs typeface="Calibri" pitchFamily="34" charset="0"/>
              </a:rPr>
              <a:t>consultazioni</a:t>
            </a:r>
            <a:r>
              <a:rPr kumimoji="0" lang="it-IT"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il futuro </a:t>
            </a:r>
            <a:r>
              <a:rPr kumimoji="0" lang="it-IT" sz="28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Presidente del Consiglio.</a:t>
            </a:r>
            <a:endParaRPr kumimoji="0" lang="it-IT" sz="28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664200" algn="l"/>
              </a:tabLst>
            </a:pPr>
            <a:r>
              <a:rPr kumimoji="0" lang="it-IT"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Questa persona può accettare o non accettare.</a:t>
            </a:r>
            <a:endParaRPr kumimoji="0" lang="it-IT" sz="28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664200" algn="l"/>
              </a:tabLst>
            </a:pPr>
            <a:r>
              <a:rPr kumimoji="0" lang="it-IT" sz="2800" b="0" i="1" u="none" strike="noStrike" cap="none" normalizeH="0" baseline="0" dirty="0" smtClean="0">
                <a:ln>
                  <a:noFill/>
                </a:ln>
                <a:solidFill>
                  <a:schemeClr val="tx1"/>
                </a:solidFill>
                <a:effectLst/>
                <a:latin typeface="Calibri" pitchFamily="34" charset="0"/>
                <a:ea typeface="Calibri" pitchFamily="34" charset="0"/>
                <a:cs typeface="Calibri" pitchFamily="34" charset="0"/>
              </a:rPr>
              <a:t>Se accetta, deve</a:t>
            </a:r>
            <a:r>
              <a:rPr kumimoji="0" lang="it-IT"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
            </a:r>
            <a:endParaRPr kumimoji="0" lang="it-IT" sz="28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664200" algn="l"/>
              </a:tabLst>
            </a:pPr>
            <a:r>
              <a:rPr kumimoji="0" lang="it-IT"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1) </a:t>
            </a:r>
            <a:r>
              <a:rPr kumimoji="0" lang="it-IT" sz="28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Scegliere i ministri.</a:t>
            </a:r>
            <a:r>
              <a:rPr kumimoji="0" lang="it-IT"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Tali ministri poi verranno però nominati dal P. della Repubblica</a:t>
            </a:r>
            <a:endParaRPr kumimoji="0" lang="it-IT" sz="28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664200" algn="l"/>
              </a:tabLst>
            </a:pPr>
            <a:r>
              <a:rPr kumimoji="0" lang="it-IT"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2) </a:t>
            </a:r>
            <a:r>
              <a:rPr kumimoji="0" lang="it-IT" sz="28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Illustrare il suo programma politico</a:t>
            </a:r>
            <a:r>
              <a:rPr kumimoji="0" lang="it-IT"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 entrambe le Camere.</a:t>
            </a:r>
            <a:endParaRPr kumimoji="0" lang="it-IT" sz="28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664200" algn="l"/>
              </a:tabLst>
            </a:pPr>
            <a:r>
              <a:rPr kumimoji="0" lang="it-IT"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Le Camere daranno il loro </a:t>
            </a:r>
            <a:r>
              <a:rPr kumimoji="0" lang="it-IT" sz="2800" b="1" i="0" u="none" strike="noStrike" cap="none" normalizeH="0" baseline="0" dirty="0" smtClean="0">
                <a:ln>
                  <a:noFill/>
                </a:ln>
                <a:solidFill>
                  <a:srgbClr val="FF0000"/>
                </a:solidFill>
                <a:effectLst/>
                <a:latin typeface="Calibri" pitchFamily="34" charset="0"/>
                <a:ea typeface="Calibri" pitchFamily="34" charset="0"/>
                <a:cs typeface="Calibri" pitchFamily="34" charset="0"/>
              </a:rPr>
              <a:t>VOTO </a:t>
            </a:r>
            <a:r>
              <a:rPr kumimoji="0" lang="it-IT" sz="2800" b="1" i="0" u="none" strike="noStrike" cap="none" normalizeH="0" baseline="0" dirty="0" err="1" smtClean="0">
                <a:ln>
                  <a:noFill/>
                </a:ln>
                <a:solidFill>
                  <a:srgbClr val="FF0000"/>
                </a:solidFill>
                <a:effectLst/>
                <a:latin typeface="Calibri" pitchFamily="34" charset="0"/>
                <a:ea typeface="Calibri" pitchFamily="34" charset="0"/>
                <a:cs typeface="Calibri" pitchFamily="34" charset="0"/>
              </a:rPr>
              <a:t>DI</a:t>
            </a:r>
            <a:r>
              <a:rPr kumimoji="0" lang="it-IT" sz="2800" b="1" i="0" u="none" strike="noStrike" cap="none" normalizeH="0" baseline="0" dirty="0" smtClean="0">
                <a:ln>
                  <a:noFill/>
                </a:ln>
                <a:solidFill>
                  <a:srgbClr val="FF0000"/>
                </a:solidFill>
                <a:effectLst/>
                <a:latin typeface="Calibri" pitchFamily="34" charset="0"/>
                <a:ea typeface="Calibri" pitchFamily="34" charset="0"/>
                <a:cs typeface="Calibri" pitchFamily="34" charset="0"/>
              </a:rPr>
              <a:t> FIDUCIA</a:t>
            </a:r>
            <a:r>
              <a:rPr kumimoji="0" lang="it-IT" sz="2800" b="0" i="0" u="none" strike="noStrike" cap="none" normalizeH="0" baseline="0" dirty="0" smtClean="0">
                <a:ln>
                  <a:noFill/>
                </a:ln>
                <a:solidFill>
                  <a:srgbClr val="FF0000"/>
                </a:solidFill>
                <a:effectLst/>
                <a:latin typeface="Calibri" pitchFamily="34" charset="0"/>
                <a:ea typeface="Calibri" pitchFamily="34" charset="0"/>
                <a:cs typeface="Calibri" pitchFamily="34" charset="0"/>
              </a:rPr>
              <a:t> </a:t>
            </a:r>
            <a:r>
              <a:rPr kumimoji="0" lang="it-IT"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(cioè gli daranno o meno il permesso di attuare il programma presentato).</a:t>
            </a:r>
          </a:p>
          <a:p>
            <a:pPr marL="0" marR="0" lvl="0" indent="0" algn="l" defTabSz="914400" rtl="0" eaLnBrk="0" fontAlgn="base" latinLnBrk="0" hangingPunct="0">
              <a:lnSpc>
                <a:spcPct val="100000"/>
              </a:lnSpc>
              <a:spcBef>
                <a:spcPct val="0"/>
              </a:spcBef>
              <a:spcAft>
                <a:spcPct val="0"/>
              </a:spcAft>
              <a:buClrTx/>
              <a:buSzTx/>
              <a:buFontTx/>
              <a:buNone/>
              <a:tabLst>
                <a:tab pos="5664200" algn="l"/>
              </a:tabLst>
            </a:pPr>
            <a:r>
              <a:rPr kumimoji="0" lang="it-IT"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Se la fiducia </a:t>
            </a:r>
            <a:r>
              <a:rPr kumimoji="0" lang="it-IT" sz="2800" b="0" i="1" u="none" strike="noStrike" cap="none" normalizeH="0" baseline="0" dirty="0" smtClean="0">
                <a:ln>
                  <a:noFill/>
                </a:ln>
                <a:solidFill>
                  <a:schemeClr val="tx1"/>
                </a:solidFill>
                <a:effectLst/>
                <a:latin typeface="Calibri" pitchFamily="34" charset="0"/>
                <a:ea typeface="Calibri" pitchFamily="34" charset="0"/>
                <a:cs typeface="Calibri" pitchFamily="34" charset="0"/>
              </a:rPr>
              <a:t>non</a:t>
            </a:r>
            <a:r>
              <a:rPr kumimoji="0" lang="it-IT"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viene data, il Presidente della Repubblica deve </a:t>
            </a:r>
            <a:r>
              <a:rPr kumimoji="0" lang="it-IT" sz="2800" b="0" i="1" u="none" strike="noStrike" cap="none" normalizeH="0" baseline="0" dirty="0" smtClean="0">
                <a:ln>
                  <a:noFill/>
                </a:ln>
                <a:solidFill>
                  <a:schemeClr val="tx1"/>
                </a:solidFill>
                <a:effectLst/>
                <a:latin typeface="Calibri" pitchFamily="34" charset="0"/>
                <a:ea typeface="Calibri" pitchFamily="34" charset="0"/>
                <a:cs typeface="Calibri" pitchFamily="34" charset="0"/>
              </a:rPr>
              <a:t>fare una nuova nomina.</a:t>
            </a:r>
            <a:r>
              <a:rPr kumimoji="0" lang="it-IT" sz="2800" b="0" i="0" u="none" strike="noStrike" cap="none" normalizeH="0" baseline="0" dirty="0" smtClean="0">
                <a:ln>
                  <a:noFill/>
                </a:ln>
                <a:solidFill>
                  <a:schemeClr val="tx1"/>
                </a:solidFill>
                <a:effectLst/>
                <a:latin typeface="Calibri" pitchFamily="34" charset="0"/>
                <a:cs typeface="Calibri" pitchFamily="34" charset="0"/>
              </a:rPr>
              <a:t> </a:t>
            </a:r>
          </a:p>
        </p:txBody>
      </p:sp>
    </p:spTree>
  </p:cSld>
  <p:clrMapOvr>
    <a:masterClrMapping/>
  </p:clrMapOvr>
  <p:transition spd="med">
    <p:diamond/>
    <p:sndAc>
      <p:stSnd>
        <p:snd r:embed="rId2" name="voltage.wav"/>
      </p:stSnd>
    </p:sndAc>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785786" y="500042"/>
            <a:ext cx="7000892"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66725" algn="l"/>
                <a:tab pos="5664200" algn="l"/>
              </a:tabLst>
            </a:pPr>
            <a:r>
              <a:rPr kumimoji="0" lang="it-IT"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DURATA DEL GOVERNO</a:t>
            </a:r>
            <a:endParaRPr kumimoji="0" lang="it-IT"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66725" algn="l"/>
                <a:tab pos="5664200" algn="l"/>
              </a:tabLst>
            </a:pPr>
            <a:r>
              <a:rPr kumimoji="0" lang="it-IT"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Il Governo resta</a:t>
            </a:r>
            <a:r>
              <a:rPr kumimoji="0" lang="it-IT"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 carica per </a:t>
            </a:r>
            <a:r>
              <a:rPr kumimoji="0" lang="it-IT"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5 ANNI</a:t>
            </a:r>
            <a:r>
              <a:rPr kumimoji="0" lang="it-IT"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it-IT"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66725" algn="l"/>
                <a:tab pos="5664200" algn="l"/>
              </a:tabLst>
            </a:pPr>
            <a:endParaRPr kumimoji="0" lang="it-IT"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66725" algn="l"/>
                <a:tab pos="5664200" algn="l"/>
              </a:tabLst>
            </a:pPr>
            <a:r>
              <a:rPr kumimoji="0" lang="it-IT"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Ci possono però essere delle </a:t>
            </a:r>
            <a:r>
              <a:rPr kumimoji="0" lang="it-IT"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dimissioni anticipate</a:t>
            </a:r>
            <a:r>
              <a:rPr kumimoji="0" lang="it-IT"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it-IT"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66725" algn="l"/>
                <a:tab pos="5664200" algn="l"/>
              </a:tabLst>
            </a:pPr>
            <a:r>
              <a:rPr kumimoji="0" lang="it-IT" sz="2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Crisi parlamentare</a:t>
            </a:r>
            <a:r>
              <a:rPr kumimoji="0" lang="it-IT"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it-IT"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Wingdings" pitchFamily="2" charset="2"/>
              </a:rPr>
              <a:t></a:t>
            </a:r>
            <a:r>
              <a:rPr kumimoji="0" lang="it-IT"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Il Parlamento approva a maggioranza una mozione di sfiducia. In questo caso le dimissioni sono obbligatorie.</a:t>
            </a:r>
            <a:endParaRPr kumimoji="0" lang="it-IT" sz="2800" b="0" i="0" u="none" strike="noStrike" cap="none" normalizeH="0" baseline="0" dirty="0" smtClean="0">
              <a:ln>
                <a:noFill/>
              </a:ln>
              <a:solidFill>
                <a:schemeClr val="tx1"/>
              </a:solidFill>
              <a:effectLst/>
              <a:latin typeface="Arial" pitchFamily="34" charset="0"/>
              <a:cs typeface="Arial" pitchFamily="34" charset="0"/>
              <a:sym typeface="Wingdings" pitchFamily="2" charset="2"/>
            </a:endParaRPr>
          </a:p>
          <a:p>
            <a:pPr marL="0" marR="0" lvl="0" indent="0" algn="just" defTabSz="914400" rtl="0" eaLnBrk="0" fontAlgn="base" latinLnBrk="0" hangingPunct="0">
              <a:lnSpc>
                <a:spcPct val="100000"/>
              </a:lnSpc>
              <a:spcBef>
                <a:spcPct val="0"/>
              </a:spcBef>
              <a:spcAft>
                <a:spcPct val="0"/>
              </a:spcAft>
              <a:buClrTx/>
              <a:buSzTx/>
              <a:buFontTx/>
              <a:buChar char="•"/>
              <a:tabLst>
                <a:tab pos="466725" algn="l"/>
                <a:tab pos="5664200" algn="l"/>
              </a:tabLst>
            </a:pPr>
            <a:r>
              <a:rPr kumimoji="0" lang="it-IT" sz="2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Wingdings" pitchFamily="2" charset="2"/>
              </a:rPr>
              <a:t> Crisi extraparlamentare</a:t>
            </a:r>
            <a:r>
              <a:rPr kumimoji="0" lang="it-IT"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Wingdings" pitchFamily="2" charset="2"/>
              </a:rPr>
              <a:t> </a:t>
            </a:r>
            <a:r>
              <a:rPr kumimoji="0" lang="it-IT"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Le forze politiche che sostengono il Governo sono in disaccordo e allora il Presidente del consiglio decide se dimettersi o meno.</a:t>
            </a:r>
            <a:endParaRPr kumimoji="0" lang="it-IT"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Wingdings" pitchFamily="2" charset="2"/>
            </a:endParaRPr>
          </a:p>
        </p:txBody>
      </p:sp>
    </p:spTree>
  </p:cSld>
  <p:clrMapOvr>
    <a:masterClrMapping/>
  </p:clrMapOvr>
  <p:transition spd="med">
    <p:diamond/>
    <p:sndAc>
      <p:stSnd>
        <p:snd r:embed="rId2" name="voltage.wav"/>
      </p:stSnd>
    </p:sndAc>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285720" y="285728"/>
            <a:ext cx="8572560" cy="6224720"/>
          </a:xfrm>
          <a:prstGeom prst="rect">
            <a:avLst/>
          </a:prstGeom>
          <a:noFill/>
          <a:ln w="9525">
            <a:noFill/>
            <a:miter lim="800000"/>
            <a:headEnd/>
            <a:tailEnd/>
          </a:ln>
          <a:effectLst/>
        </p:spPr>
        <p:txBody>
          <a:bodyPr vert="horz" wrap="square" lIns="91440" tIns="152352" rIns="91440" bIns="38088"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5664200" algn="l"/>
              </a:tabLst>
            </a:pPr>
            <a:r>
              <a:rPr kumimoji="0" lang="it-IT" sz="2000" b="1" i="0" u="none" strike="noStrike" cap="none" normalizeH="0" baseline="0" dirty="0" smtClean="0">
                <a:ln>
                  <a:noFill/>
                </a:ln>
                <a:solidFill>
                  <a:srgbClr val="FF0000"/>
                </a:solidFill>
                <a:effectLst/>
                <a:latin typeface="Calibri" pitchFamily="34" charset="0"/>
                <a:ea typeface="Times New Roman" pitchFamily="18" charset="0"/>
                <a:cs typeface="Calibri" pitchFamily="34" charset="0"/>
              </a:rPr>
              <a:t>IL POTERE NORMATIVO DEL GOVERNO</a:t>
            </a:r>
          </a:p>
          <a:p>
            <a:pPr marL="0" marR="0" lvl="0" indent="0" algn="l" defTabSz="914400" rtl="0" eaLnBrk="0" fontAlgn="base" latinLnBrk="0" hangingPunct="0">
              <a:lnSpc>
                <a:spcPct val="100000"/>
              </a:lnSpc>
              <a:spcBef>
                <a:spcPct val="0"/>
              </a:spcBef>
              <a:spcAft>
                <a:spcPct val="0"/>
              </a:spcAft>
              <a:buClrTx/>
              <a:buSzTx/>
              <a:buFontTx/>
              <a:buNone/>
              <a:tabLst>
                <a:tab pos="5664200" algn="l"/>
              </a:tabLst>
            </a:pPr>
            <a:r>
              <a:rPr kumimoji="0" lang="it-IT" sz="2000" b="0" i="1" u="none" strike="noStrike" cap="none" normalizeH="0" baseline="0" dirty="0" smtClean="0">
                <a:ln>
                  <a:noFill/>
                </a:ln>
                <a:solidFill>
                  <a:schemeClr val="tx1"/>
                </a:solidFill>
                <a:effectLst/>
                <a:latin typeface="Calibri" pitchFamily="34" charset="0"/>
                <a:ea typeface="Calibri" pitchFamily="34" charset="0"/>
                <a:cs typeface="Calibri" pitchFamily="34" charset="0"/>
              </a:rPr>
              <a:t>Fare leggi spetta al Parlamento</a:t>
            </a:r>
            <a:r>
              <a:rPr kumimoji="0" lang="it-IT"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Il </a:t>
            </a:r>
            <a:r>
              <a:rPr kumimoji="0" lang="it-IT"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Governo</a:t>
            </a:r>
            <a:r>
              <a:rPr kumimoji="0" lang="it-IT"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però può preparare </a:t>
            </a:r>
            <a:r>
              <a:rPr kumimoji="0" lang="it-IT"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decreti legge</a:t>
            </a:r>
            <a:r>
              <a:rPr kumimoji="0" lang="it-IT"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it-IT"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decreti legislativi</a:t>
            </a:r>
            <a:r>
              <a:rPr kumimoji="0" lang="it-IT"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e </a:t>
            </a:r>
            <a:r>
              <a:rPr kumimoji="0" lang="it-IT"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regolamenti.</a:t>
            </a:r>
          </a:p>
          <a:p>
            <a:pPr marL="0" marR="0" lvl="0" indent="0" algn="l" defTabSz="914400" rtl="0" eaLnBrk="0" fontAlgn="base" latinLnBrk="0" hangingPunct="0">
              <a:lnSpc>
                <a:spcPct val="100000"/>
              </a:lnSpc>
              <a:spcBef>
                <a:spcPct val="0"/>
              </a:spcBef>
              <a:spcAft>
                <a:spcPct val="0"/>
              </a:spcAft>
              <a:buClrTx/>
              <a:buSzTx/>
              <a:buFontTx/>
              <a:buNone/>
              <a:tabLst>
                <a:tab pos="5664200" algn="l"/>
              </a:tabLst>
            </a:pPr>
            <a:endParaRPr kumimoji="0" lang="it-IT" sz="2000" b="0" i="0" u="none" strike="noStrike" cap="none" normalizeH="0" baseline="0" dirty="0" smtClean="0">
              <a:ln>
                <a:noFill/>
              </a:ln>
              <a:solidFill>
                <a:schemeClr val="tx1"/>
              </a:solidFill>
              <a:effectLst/>
              <a:latin typeface="Calibri" pitchFamily="34" charset="0"/>
              <a:cs typeface="Calibri" pitchFamily="34" charset="0"/>
            </a:endParaRPr>
          </a:p>
          <a:p>
            <a:pPr marL="36000" marR="0" lvl="0" algn="l" defTabSz="914400" rtl="0" eaLnBrk="0" fontAlgn="base" latinLnBrk="0" hangingPunct="0">
              <a:lnSpc>
                <a:spcPct val="100000"/>
              </a:lnSpc>
              <a:spcBef>
                <a:spcPct val="0"/>
              </a:spcBef>
              <a:spcAft>
                <a:spcPct val="0"/>
              </a:spcAft>
              <a:buClrTx/>
              <a:buSzTx/>
              <a:tabLst>
                <a:tab pos="5664200" algn="l"/>
              </a:tabLst>
            </a:pPr>
            <a:r>
              <a:rPr kumimoji="0" lang="it-IT"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1) DECRETI LEGGE</a:t>
            </a:r>
            <a:r>
              <a:rPr kumimoji="0" lang="it-IT"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it-IT"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sym typeface="Wingdings" pitchFamily="2" charset="2"/>
              </a:rPr>
              <a:t></a:t>
            </a:r>
            <a:r>
              <a:rPr kumimoji="0" lang="it-IT"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Ci sono casi in cui c’è urgente bisogno di una legge. La Costituzione consente al Governo, </a:t>
            </a:r>
            <a:r>
              <a:rPr kumimoji="0" lang="it-IT"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sym typeface="Wingdings" pitchFamily="2" charset="2"/>
              </a:rPr>
              <a:t>solo in casi di forte necessità e urgenza,</a:t>
            </a:r>
            <a:r>
              <a:rPr kumimoji="0" lang="it-IT"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sym typeface="Wingdings" pitchFamily="2" charset="2"/>
              </a:rPr>
              <a:t> di preparare dei decreti legge, cioè </a:t>
            </a:r>
            <a:r>
              <a:rPr kumimoji="0" lang="it-IT"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sym typeface="Wingdings" pitchFamily="2" charset="2"/>
              </a:rPr>
              <a:t>provvedimenti provvisori</a:t>
            </a:r>
            <a:r>
              <a:rPr kumimoji="0" lang="it-IT"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sym typeface="Wingdings" pitchFamily="2" charset="2"/>
              </a:rPr>
              <a:t> (durano cioè al massimo 60 giorni: diventeranno leggi solo se sarà il Parlamento ad approvarli), aventi forza di legge.</a:t>
            </a:r>
          </a:p>
          <a:p>
            <a:pPr marL="457200" marR="0" lvl="0" indent="-457200" algn="l" defTabSz="914400" rtl="0" eaLnBrk="0" fontAlgn="base" latinLnBrk="0" hangingPunct="0">
              <a:lnSpc>
                <a:spcPct val="100000"/>
              </a:lnSpc>
              <a:spcBef>
                <a:spcPct val="0"/>
              </a:spcBef>
              <a:spcAft>
                <a:spcPct val="0"/>
              </a:spcAft>
              <a:buClrTx/>
              <a:buSzTx/>
              <a:tabLst>
                <a:tab pos="5664200" algn="l"/>
              </a:tabLst>
            </a:pPr>
            <a:endParaRPr kumimoji="0" lang="it-IT" sz="2000" b="0" i="0" u="none" strike="noStrike" cap="none" normalizeH="0" baseline="0" dirty="0" smtClean="0">
              <a:ln>
                <a:noFill/>
              </a:ln>
              <a:solidFill>
                <a:schemeClr val="tx1"/>
              </a:solidFill>
              <a:effectLst/>
              <a:latin typeface="Calibri" pitchFamily="34" charset="0"/>
              <a:cs typeface="Calibri" pitchFamily="34"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tabLst>
                <a:tab pos="5664200" algn="l"/>
              </a:tabLst>
            </a:pPr>
            <a:r>
              <a:rPr kumimoji="0" lang="it-IT"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sym typeface="Wingdings" pitchFamily="2" charset="2"/>
              </a:rPr>
              <a:t>2) DECRETI LEGISLATIVI</a:t>
            </a:r>
            <a:r>
              <a:rPr kumimoji="0" lang="it-IT"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sym typeface="Wingdings" pitchFamily="2" charset="2"/>
              </a:rPr>
              <a:t> </a:t>
            </a:r>
            <a:r>
              <a:rPr kumimoji="0" lang="it-IT"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I decreti legislativi vengono emanati dal Governo </a:t>
            </a:r>
            <a:r>
              <a:rPr kumimoji="0" lang="it-IT"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sym typeface="Wingdings" pitchFamily="2" charset="2"/>
              </a:rPr>
              <a:t>sulla base di una “delega” ricevuta dal Parlamento</a:t>
            </a:r>
            <a:r>
              <a:rPr kumimoji="0" lang="it-IT"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sym typeface="Wingdings" pitchFamily="2" charset="2"/>
              </a:rPr>
              <a:t> (per questo si chiamano anche decreti delegati). La delega è una legge nella quale il Parlamento stabilisce l’argomento del decreto e i criteri che il Governo dovrà rispettare.</a:t>
            </a:r>
          </a:p>
          <a:p>
            <a:pPr marL="0" marR="0" lvl="0" indent="0" algn="l" defTabSz="914400" rtl="0" eaLnBrk="0" fontAlgn="base" latinLnBrk="0" hangingPunct="0">
              <a:lnSpc>
                <a:spcPct val="100000"/>
              </a:lnSpc>
              <a:spcBef>
                <a:spcPct val="0"/>
              </a:spcBef>
              <a:spcAft>
                <a:spcPct val="0"/>
              </a:spcAft>
              <a:buClrTx/>
              <a:buSzTx/>
              <a:tabLst>
                <a:tab pos="5664200" algn="l"/>
              </a:tabLst>
            </a:pPr>
            <a:endParaRPr kumimoji="0" lang="it-IT" sz="2000" b="0" i="0" u="none" strike="noStrike" cap="none" normalizeH="0" baseline="0" dirty="0" smtClean="0">
              <a:ln>
                <a:noFill/>
              </a:ln>
              <a:solidFill>
                <a:schemeClr val="tx1"/>
              </a:solidFill>
              <a:effectLst/>
              <a:latin typeface="Calibri" pitchFamily="34" charset="0"/>
              <a:cs typeface="Calibri" pitchFamily="34"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tabLst>
                <a:tab pos="5664200" algn="l"/>
              </a:tabLst>
            </a:pPr>
            <a:r>
              <a:rPr kumimoji="0" lang="it-IT"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sym typeface="Wingdings" pitchFamily="2" charset="2"/>
              </a:rPr>
              <a:t>3) REGOLAMENTI</a:t>
            </a:r>
            <a:r>
              <a:rPr kumimoji="0" lang="it-IT"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sym typeface="Wingdings" pitchFamily="2" charset="2"/>
              </a:rPr>
              <a:t> </a:t>
            </a:r>
            <a:r>
              <a:rPr kumimoji="0" lang="it-IT"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I regolamenti sono atti normativi che </a:t>
            </a:r>
            <a:r>
              <a:rPr kumimoji="0" lang="it-IT"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sym typeface="Wingdings" pitchFamily="2" charset="2"/>
              </a:rPr>
              <a:t>non hanno la stessa forza di una legge</a:t>
            </a:r>
            <a:r>
              <a:rPr kumimoji="0" lang="it-IT"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sym typeface="Wingdings" pitchFamily="2" charset="2"/>
              </a:rPr>
              <a:t>. Possiamo trovare i d.p.r. (decreto del Presidente della Repubblica) o i </a:t>
            </a:r>
            <a:r>
              <a:rPr kumimoji="0" lang="it-IT" sz="2000"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sym typeface="Wingdings" pitchFamily="2" charset="2"/>
              </a:rPr>
              <a:t>d.m.</a:t>
            </a:r>
            <a:r>
              <a:rPr kumimoji="0" lang="it-IT"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sym typeface="Wingdings" pitchFamily="2" charset="2"/>
              </a:rPr>
              <a:t> (decreti ministeriali) o i </a:t>
            </a:r>
            <a:r>
              <a:rPr kumimoji="0" lang="it-IT" sz="2000"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sym typeface="Wingdings" pitchFamily="2" charset="2"/>
              </a:rPr>
              <a:t>dpcm</a:t>
            </a:r>
            <a:r>
              <a:rPr kumimoji="0" lang="it-IT"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sym typeface="Wingdings" pitchFamily="2" charset="2"/>
              </a:rPr>
              <a:t>. Meno importanti ancora dei regolamenti sono le </a:t>
            </a:r>
            <a:r>
              <a:rPr kumimoji="0" lang="it-IT" sz="2000" b="0" i="1" u="none" strike="noStrike" cap="none" normalizeH="0" baseline="0" dirty="0" smtClean="0">
                <a:ln>
                  <a:noFill/>
                </a:ln>
                <a:solidFill>
                  <a:schemeClr val="tx1"/>
                </a:solidFill>
                <a:effectLst/>
                <a:latin typeface="Calibri" pitchFamily="34" charset="0"/>
                <a:ea typeface="Calibri" pitchFamily="34" charset="0"/>
                <a:cs typeface="Calibri" pitchFamily="34" charset="0"/>
                <a:sym typeface="Wingdings" pitchFamily="2" charset="2"/>
              </a:rPr>
              <a:t>circolari</a:t>
            </a:r>
            <a:r>
              <a:rPr kumimoji="0" lang="it-IT"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sym typeface="Wingdings" pitchFamily="2" charset="2"/>
              </a:rPr>
              <a:t>.</a:t>
            </a:r>
            <a:endParaRPr kumimoji="0" lang="it-IT" sz="2000" b="0" i="0" u="none" strike="noStrike" cap="none" normalizeH="0" baseline="0" dirty="0" smtClean="0">
              <a:ln>
                <a:noFill/>
              </a:ln>
              <a:solidFill>
                <a:schemeClr val="tx1"/>
              </a:solidFill>
              <a:effectLst/>
              <a:latin typeface="Calibri" pitchFamily="34" charset="0"/>
              <a:cs typeface="Calibri" pitchFamily="34"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tab pos="5664200" algn="l"/>
              </a:tabLst>
            </a:pPr>
            <a:endParaRPr kumimoji="0" lang="it-IT" sz="1200" b="0" i="0" u="none" strike="noStrike" cap="none" normalizeH="0" baseline="0" dirty="0" smtClean="0">
              <a:ln>
                <a:noFill/>
              </a:ln>
              <a:solidFill>
                <a:schemeClr val="tx1"/>
              </a:solidFill>
              <a:effectLst/>
              <a:latin typeface="Arial" pitchFamily="34" charset="0"/>
              <a:ea typeface="Calibri" pitchFamily="34" charset="0"/>
              <a:cs typeface="Arial" pitchFamily="34" charset="0"/>
              <a:sym typeface="Wingdings" pitchFamily="2" charset="2"/>
            </a:endParaRPr>
          </a:p>
        </p:txBody>
      </p:sp>
    </p:spTree>
  </p:cSld>
  <p:clrMapOvr>
    <a:masterClrMapping/>
  </p:clrMapOvr>
  <p:transition spd="med">
    <p:diamond/>
    <p:sndAc>
      <p:stSnd>
        <p:snd r:embed="rId2" name="voltage.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2"/>
          </p:nvPr>
        </p:nvSpPr>
        <p:spPr>
          <a:xfrm>
            <a:off x="785786" y="1829375"/>
            <a:ext cx="7901014" cy="3028385"/>
          </a:xfrm>
        </p:spPr>
        <p:txBody>
          <a:bodyPr>
            <a:noAutofit/>
          </a:bodyPr>
          <a:lstStyle/>
          <a:p>
            <a:pPr marL="457200" indent="-457200">
              <a:buFont typeface="Courier New" pitchFamily="49" charset="0"/>
              <a:buChar char="o"/>
            </a:pPr>
            <a:r>
              <a:rPr lang="it-IT" sz="2800" dirty="0" smtClean="0">
                <a:solidFill>
                  <a:srgbClr val="0070C0"/>
                </a:solidFill>
                <a:latin typeface="Calibri" pitchFamily="34" charset="0"/>
                <a:cs typeface="Calibri" pitchFamily="34" charset="0"/>
              </a:rPr>
              <a:t>Comando militare alleato – americani, </a:t>
            </a:r>
            <a:r>
              <a:rPr lang="it-IT" sz="2800" dirty="0" err="1" smtClean="0">
                <a:solidFill>
                  <a:srgbClr val="0070C0"/>
                </a:solidFill>
                <a:latin typeface="Calibri" pitchFamily="34" charset="0"/>
                <a:cs typeface="Calibri" pitchFamily="34" charset="0"/>
              </a:rPr>
              <a:t>inglesi…</a:t>
            </a:r>
            <a:endParaRPr lang="it-IT" sz="2800" dirty="0" smtClean="0">
              <a:solidFill>
                <a:srgbClr val="0070C0"/>
              </a:solidFill>
              <a:latin typeface="Calibri" pitchFamily="34" charset="0"/>
              <a:cs typeface="Calibri" pitchFamily="34" charset="0"/>
            </a:endParaRPr>
          </a:p>
          <a:p>
            <a:pPr marL="457200" indent="-457200">
              <a:buFont typeface="Courier New" pitchFamily="49" charset="0"/>
              <a:buChar char="o"/>
            </a:pPr>
            <a:r>
              <a:rPr lang="it-IT" sz="2800" dirty="0" smtClean="0">
                <a:solidFill>
                  <a:srgbClr val="7030A0"/>
                </a:solidFill>
                <a:latin typeface="Calibri" pitchFamily="34" charset="0"/>
                <a:cs typeface="Calibri" pitchFamily="34" charset="0"/>
              </a:rPr>
              <a:t>Comando militare tedesco</a:t>
            </a:r>
          </a:p>
          <a:p>
            <a:pPr marL="457200" indent="-457200">
              <a:buFont typeface="Courier New" pitchFamily="49" charset="0"/>
              <a:buChar char="o"/>
            </a:pPr>
            <a:r>
              <a:rPr lang="it-IT" sz="2800" dirty="0" smtClean="0">
                <a:latin typeface="Calibri" pitchFamily="34" charset="0"/>
                <a:cs typeface="Calibri" pitchFamily="34" charset="0"/>
              </a:rPr>
              <a:t>Repubblica Sociale Italiana (Repubblica di Salò) - Mussolini</a:t>
            </a:r>
            <a:endParaRPr lang="it-IT" sz="2800" dirty="0" smtClean="0">
              <a:solidFill>
                <a:schemeClr val="bg2">
                  <a:lumMod val="10000"/>
                </a:schemeClr>
              </a:solidFill>
              <a:latin typeface="Calibri" pitchFamily="34" charset="0"/>
              <a:cs typeface="Calibri" pitchFamily="34" charset="0"/>
            </a:endParaRPr>
          </a:p>
          <a:p>
            <a:pPr marL="457200" indent="-457200">
              <a:buFont typeface="Courier New" pitchFamily="49" charset="0"/>
              <a:buChar char="o"/>
            </a:pPr>
            <a:r>
              <a:rPr lang="it-IT" sz="2800" dirty="0" smtClean="0">
                <a:solidFill>
                  <a:srgbClr val="00B050"/>
                </a:solidFill>
                <a:latin typeface="Calibri" pitchFamily="34" charset="0"/>
                <a:cs typeface="Calibri" pitchFamily="34" charset="0"/>
              </a:rPr>
              <a:t>Regno d’Italia – il re</a:t>
            </a:r>
          </a:p>
          <a:p>
            <a:pPr marL="457200" indent="-457200">
              <a:buFont typeface="Courier New" pitchFamily="49" charset="0"/>
              <a:buChar char="o"/>
            </a:pPr>
            <a:r>
              <a:rPr lang="it-IT" sz="2800" dirty="0" smtClean="0">
                <a:solidFill>
                  <a:srgbClr val="FF0000"/>
                </a:solidFill>
                <a:latin typeface="Calibri" pitchFamily="34" charset="0"/>
                <a:cs typeface="Calibri" pitchFamily="34" charset="0"/>
              </a:rPr>
              <a:t>CLN (Comitato di Liberazione Nazionale) – i partigiani</a:t>
            </a:r>
          </a:p>
          <a:p>
            <a:pPr marL="457200" indent="-457200">
              <a:buFont typeface="Courier New" pitchFamily="49" charset="0"/>
              <a:buChar char="o"/>
            </a:pPr>
            <a:r>
              <a:rPr lang="it-IT" sz="2800" dirty="0" smtClean="0">
                <a:solidFill>
                  <a:schemeClr val="bg1">
                    <a:lumMod val="50000"/>
                  </a:schemeClr>
                </a:solidFill>
                <a:latin typeface="Calibri" pitchFamily="34" charset="0"/>
                <a:cs typeface="Calibri" pitchFamily="34" charset="0"/>
              </a:rPr>
              <a:t>Chiesa Cattolica</a:t>
            </a:r>
            <a:endParaRPr lang="it-IT" sz="2800" dirty="0">
              <a:solidFill>
                <a:schemeClr val="bg1">
                  <a:lumMod val="50000"/>
                </a:schemeClr>
              </a:solidFill>
              <a:latin typeface="Calibri" pitchFamily="34" charset="0"/>
              <a:cs typeface="Calibri" pitchFamily="34" charset="0"/>
            </a:endParaRPr>
          </a:p>
        </p:txBody>
      </p:sp>
      <p:sp>
        <p:nvSpPr>
          <p:cNvPr id="4" name="Titolo 3"/>
          <p:cNvSpPr>
            <a:spLocks noGrp="1"/>
          </p:cNvSpPr>
          <p:nvPr>
            <p:ph type="title"/>
          </p:nvPr>
        </p:nvSpPr>
        <p:spPr/>
        <p:txBody>
          <a:bodyPr>
            <a:normAutofit/>
          </a:bodyPr>
          <a:lstStyle/>
          <a:p>
            <a:pPr algn="ctr"/>
            <a:r>
              <a:rPr lang="it-IT" sz="3600" dirty="0" smtClean="0">
                <a:solidFill>
                  <a:schemeClr val="tx1"/>
                </a:solidFill>
                <a:latin typeface="Calibri" pitchFamily="34" charset="0"/>
                <a:cs typeface="Calibri" pitchFamily="34" charset="0"/>
              </a:rPr>
              <a:t>A chi obbedire?  </a:t>
            </a:r>
            <a:endParaRPr lang="it-IT" sz="3600" dirty="0">
              <a:solidFill>
                <a:schemeClr val="tx1"/>
              </a:solidFill>
              <a:latin typeface="Calibri" pitchFamily="34" charset="0"/>
              <a:cs typeface="Calibri" pitchFamily="34" charset="0"/>
            </a:endParaRPr>
          </a:p>
        </p:txBody>
      </p:sp>
    </p:spTree>
    <p:extLst>
      <p:ext uri="{BB962C8B-B14F-4D97-AF65-F5344CB8AC3E}">
        <p14:creationId xmlns="" xmlns:p14="http://schemas.microsoft.com/office/powerpoint/2010/main" val="3584512065"/>
      </p:ext>
    </p:extLst>
  </p:cSld>
  <p:clrMapOvr>
    <a:masterClrMapping/>
  </p:clrMapOvr>
  <p:transition spd="med">
    <p:diamond/>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9"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2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3" dur="20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642910" y="642918"/>
            <a:ext cx="778671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 pos="5664200" algn="l"/>
              </a:tabLst>
            </a:pPr>
            <a:r>
              <a:rPr kumimoji="0" lang="it-IT" sz="2400" b="1" i="1"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L’attività del Governo viene controllata</a:t>
            </a:r>
            <a:r>
              <a:rPr kumimoji="0" lang="it-IT"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t>
            </a:r>
            <a:endParaRPr kumimoji="0" lang="it-IT" sz="2400" b="0" i="0" u="none" strike="noStrike" cap="none" normalizeH="0" baseline="0" dirty="0" smtClean="0">
              <a:ln>
                <a:noFill/>
              </a:ln>
              <a:solidFill>
                <a:schemeClr val="tx1"/>
              </a:solidFill>
              <a:effectLst/>
              <a:latin typeface="Calibri" pitchFamily="34" charset="0"/>
              <a:cs typeface="Calibri" pitchFamily="34" charset="0"/>
            </a:endParaRPr>
          </a:p>
          <a:p>
            <a:pPr marL="457200" marR="0" lvl="1" indent="0" algn="just" defTabSz="914400" rtl="0" eaLnBrk="0" fontAlgn="base" latinLnBrk="0" hangingPunct="0">
              <a:lnSpc>
                <a:spcPct val="100000"/>
              </a:lnSpc>
              <a:spcBef>
                <a:spcPct val="0"/>
              </a:spcBef>
              <a:spcAft>
                <a:spcPct val="0"/>
              </a:spcAft>
              <a:buClrTx/>
              <a:buSzTx/>
              <a:buFontTx/>
              <a:buAutoNum type="arabicPeriod"/>
              <a:tabLst>
                <a:tab pos="228600" algn="l"/>
                <a:tab pos="5664200" algn="l"/>
              </a:tabLst>
            </a:pPr>
            <a:r>
              <a:rPr kumimoji="0" lang="it-IT"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dal </a:t>
            </a:r>
            <a:r>
              <a:rPr kumimoji="0" lang="it-IT" sz="2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Parlamento</a:t>
            </a:r>
            <a:endParaRPr kumimoji="0" lang="it-IT" sz="2400" b="0" i="0" u="none" strike="noStrike" cap="none" normalizeH="0" baseline="0" dirty="0" smtClean="0">
              <a:ln>
                <a:noFill/>
              </a:ln>
              <a:solidFill>
                <a:schemeClr val="tx1"/>
              </a:solidFill>
              <a:effectLst/>
              <a:latin typeface="Calibri" pitchFamily="34" charset="0"/>
              <a:cs typeface="Calibri" pitchFamily="34" charset="0"/>
            </a:endParaRPr>
          </a:p>
          <a:p>
            <a:pPr marL="457200" marR="0" lvl="1" indent="0" algn="just" defTabSz="914400" rtl="0" eaLnBrk="0" fontAlgn="base" latinLnBrk="0" hangingPunct="0">
              <a:lnSpc>
                <a:spcPct val="100000"/>
              </a:lnSpc>
              <a:spcBef>
                <a:spcPct val="0"/>
              </a:spcBef>
              <a:spcAft>
                <a:spcPct val="0"/>
              </a:spcAft>
              <a:buClrTx/>
              <a:buSzTx/>
              <a:buFontTx/>
              <a:buAutoNum type="arabicPeriod"/>
              <a:tabLst>
                <a:tab pos="228600" algn="l"/>
                <a:tab pos="5664200" algn="l"/>
              </a:tabLst>
            </a:pPr>
            <a:r>
              <a:rPr kumimoji="0" lang="it-IT"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dal </a:t>
            </a:r>
            <a:r>
              <a:rPr kumimoji="0" lang="it-IT" sz="2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Presidente della Repubblica</a:t>
            </a:r>
            <a:endParaRPr kumimoji="0" lang="it-IT" sz="2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 pos="5664200" algn="l"/>
              </a:tabLst>
            </a:pPr>
            <a:endParaRPr kumimoji="0" lang="it-IT" sz="2400" b="0" i="1" u="sng"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 pos="5664200" algn="l"/>
              </a:tabLst>
            </a:pPr>
            <a:r>
              <a:rPr kumimoji="0" lang="it-IT" sz="2400" b="0" i="1"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Il Parlamento controlla il Governo</a:t>
            </a:r>
            <a:r>
              <a:rPr kumimoji="0" lang="it-IT"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t>
            </a:r>
            <a:endParaRPr kumimoji="0" lang="it-IT" sz="2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 pos="5664200" algn="l"/>
              </a:tabLst>
            </a:pPr>
            <a:r>
              <a:rPr kumimoji="0" lang="it-IT"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incalzandolo con </a:t>
            </a:r>
            <a:r>
              <a:rPr kumimoji="0" lang="it-IT" sz="2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interrogazioni </a:t>
            </a:r>
            <a:r>
              <a:rPr kumimoji="0" lang="it-IT"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(domande poste al Governo) e </a:t>
            </a:r>
            <a:r>
              <a:rPr kumimoji="0" lang="it-IT" sz="2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interpellanze</a:t>
            </a:r>
            <a:r>
              <a:rPr kumimoji="0" lang="it-IT"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(richieste di chiarimenti sul comportamento del Governo).</a:t>
            </a:r>
            <a:endParaRPr kumimoji="0" lang="it-IT" sz="2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 pos="5664200" algn="l"/>
              </a:tabLst>
            </a:pPr>
            <a:r>
              <a:rPr kumimoji="0" lang="it-IT" sz="2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concedendo o revocando la fiducia</a:t>
            </a:r>
            <a:r>
              <a:rPr kumimoji="0" lang="it-IT"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it-IT" sz="2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 pos="5664200" algn="l"/>
              </a:tabLst>
            </a:pPr>
            <a:r>
              <a:rPr kumimoji="0" lang="it-IT" sz="2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approvando o respingendo i suoi disegni di legge</a:t>
            </a:r>
            <a:endParaRPr kumimoji="0" lang="it-IT" sz="2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 pos="5664200" algn="l"/>
              </a:tabLst>
            </a:pPr>
            <a:endParaRPr kumimoji="0" lang="it-IT" sz="2400" b="0" i="1" u="sng"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 pos="5664200" algn="l"/>
              </a:tabLst>
            </a:pPr>
            <a:r>
              <a:rPr kumimoji="0" lang="it-IT" sz="2400" b="0" i="1"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Il Presidente controlla il Governo</a:t>
            </a:r>
            <a:r>
              <a:rPr kumimoji="0" lang="it-IT"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t>
            </a:r>
            <a:endParaRPr kumimoji="0" lang="it-IT" sz="2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 pos="5664200" algn="l"/>
              </a:tabLst>
            </a:pPr>
            <a:r>
              <a:rPr kumimoji="0" lang="it-IT"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perché i più importanti </a:t>
            </a:r>
            <a:r>
              <a:rPr kumimoji="0" lang="it-IT" sz="24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atti del Governo devono essere firmati dal Presidente della Repubblica</a:t>
            </a:r>
            <a:r>
              <a:rPr kumimoji="0" lang="it-IT"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che così ne viene a conoscenza e può esprimere la propria opinione</a:t>
            </a:r>
            <a:endParaRPr kumimoji="0" lang="it-IT" sz="24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transition spd="med">
    <p:diamond/>
    <p:sndAc>
      <p:stSnd>
        <p:snd r:embed="rId2" name="voltage.wav"/>
      </p:stSnd>
    </p:sndAc>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tx1"/>
                </a:solidFill>
              </a:rPr>
              <a:t>POTERE GIUDIZIARIO</a:t>
            </a:r>
            <a:endParaRPr lang="it-IT" dirty="0">
              <a:solidFill>
                <a:schemeClr val="tx1"/>
              </a:solidFill>
            </a:endParaRPr>
          </a:p>
        </p:txBody>
      </p:sp>
      <p:sp>
        <p:nvSpPr>
          <p:cNvPr id="3" name="Segnaposto contenuto 2"/>
          <p:cNvSpPr>
            <a:spLocks noGrp="1"/>
          </p:cNvSpPr>
          <p:nvPr>
            <p:ph idx="1"/>
          </p:nvPr>
        </p:nvSpPr>
        <p:spPr>
          <a:xfrm>
            <a:off x="457200" y="1600200"/>
            <a:ext cx="8229600" cy="3400436"/>
          </a:xfrm>
        </p:spPr>
        <p:txBody>
          <a:bodyPr/>
          <a:lstStyle/>
          <a:p>
            <a:pPr marL="0">
              <a:spcBef>
                <a:spcPts val="0"/>
              </a:spcBef>
              <a:buNone/>
            </a:pPr>
            <a:r>
              <a:rPr lang="it-IT" dirty="0" smtClean="0">
                <a:latin typeface="Calibri" pitchFamily="34" charset="0"/>
                <a:cs typeface="Calibri" pitchFamily="34" charset="0"/>
              </a:rPr>
              <a:t>La </a:t>
            </a:r>
            <a:r>
              <a:rPr lang="it-IT" dirty="0" smtClean="0">
                <a:solidFill>
                  <a:srgbClr val="FF0000"/>
                </a:solidFill>
                <a:latin typeface="Calibri" pitchFamily="34" charset="0"/>
                <a:cs typeface="Calibri" pitchFamily="34" charset="0"/>
              </a:rPr>
              <a:t>MAGISTRATURA</a:t>
            </a:r>
            <a:r>
              <a:rPr lang="it-IT" dirty="0" smtClean="0">
                <a:latin typeface="Calibri" pitchFamily="34" charset="0"/>
                <a:cs typeface="Calibri" pitchFamily="34" charset="0"/>
              </a:rPr>
              <a:t> ha il compito di far rispettare la legge, cioè esercita il </a:t>
            </a:r>
            <a:r>
              <a:rPr lang="it-IT" dirty="0" smtClean="0">
                <a:solidFill>
                  <a:srgbClr val="FF0000"/>
                </a:solidFill>
                <a:latin typeface="Calibri" pitchFamily="34" charset="0"/>
                <a:cs typeface="Calibri" pitchFamily="34" charset="0"/>
              </a:rPr>
              <a:t>POTERE GIUDIZIARIO</a:t>
            </a:r>
            <a:r>
              <a:rPr lang="it-IT" dirty="0" smtClean="0">
                <a:latin typeface="Calibri" pitchFamily="34" charset="0"/>
                <a:cs typeface="Calibri" pitchFamily="34" charset="0"/>
              </a:rPr>
              <a:t>.</a:t>
            </a:r>
          </a:p>
          <a:p>
            <a:pPr marL="0">
              <a:spcBef>
                <a:spcPts val="0"/>
              </a:spcBef>
              <a:buNone/>
            </a:pPr>
            <a:endParaRPr lang="it-IT" dirty="0" smtClean="0">
              <a:latin typeface="Calibri" pitchFamily="34" charset="0"/>
              <a:cs typeface="Calibri" pitchFamily="34" charset="0"/>
            </a:endParaRPr>
          </a:p>
          <a:p>
            <a:pPr marL="0">
              <a:spcBef>
                <a:spcPts val="0"/>
              </a:spcBef>
              <a:buNone/>
            </a:pPr>
            <a:r>
              <a:rPr lang="it-IT" dirty="0" smtClean="0">
                <a:latin typeface="Calibri" pitchFamily="34" charset="0"/>
                <a:cs typeface="Calibri" pitchFamily="34" charset="0"/>
              </a:rPr>
              <a:t>Il </a:t>
            </a:r>
            <a:r>
              <a:rPr lang="it-IT" dirty="0" smtClean="0">
                <a:solidFill>
                  <a:srgbClr val="FF0000"/>
                </a:solidFill>
                <a:latin typeface="Calibri" pitchFamily="34" charset="0"/>
                <a:cs typeface="Calibri" pitchFamily="34" charset="0"/>
              </a:rPr>
              <a:t>CONSIGLIO SUPERIORE DELLA MAGISTRATURA (CSM) </a:t>
            </a:r>
            <a:r>
              <a:rPr lang="it-IT" dirty="0" smtClean="0">
                <a:latin typeface="Calibri" pitchFamily="34" charset="0"/>
                <a:cs typeface="Calibri" pitchFamily="34" charset="0"/>
              </a:rPr>
              <a:t>controlla il lavoro della MAGISTRATURA ed e presieduto dal Presidente della Repubblica.</a:t>
            </a:r>
          </a:p>
        </p:txBody>
      </p:sp>
      <p:pic>
        <p:nvPicPr>
          <p:cNvPr id="4" name="Immagine 3" descr="Magistratura italiana.jpg"/>
          <p:cNvPicPr>
            <a:picLocks noChangeAspect="1"/>
          </p:cNvPicPr>
          <p:nvPr/>
        </p:nvPicPr>
        <p:blipFill>
          <a:blip r:embed="rId3" cstate="print"/>
          <a:stretch>
            <a:fillRect/>
          </a:stretch>
        </p:blipFill>
        <p:spPr>
          <a:xfrm>
            <a:off x="5643570" y="4342814"/>
            <a:ext cx="3262317" cy="2443772"/>
          </a:xfrm>
          <a:prstGeom prst="rect">
            <a:avLst/>
          </a:prstGeom>
        </p:spPr>
      </p:pic>
    </p:spTree>
  </p:cSld>
  <p:clrMapOvr>
    <a:masterClrMapping/>
  </p:clrMapOvr>
  <p:transition spd="med">
    <p:diamond/>
    <p:sndAc>
      <p:stSnd>
        <p:snd r:embed="rId2" name="voltage.wav"/>
      </p:stSnd>
    </p:sndAc>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Roma_2011_08_07_Palazzo_di_Giustizia.jpg"/>
          <p:cNvPicPr>
            <a:picLocks noChangeAspect="1"/>
          </p:cNvPicPr>
          <p:nvPr/>
        </p:nvPicPr>
        <p:blipFill>
          <a:blip r:embed="rId3" cstate="print"/>
          <a:stretch>
            <a:fillRect/>
          </a:stretch>
        </p:blipFill>
        <p:spPr>
          <a:xfrm>
            <a:off x="2143108" y="1000108"/>
            <a:ext cx="5372100" cy="3581400"/>
          </a:xfrm>
          <a:prstGeom prst="rect">
            <a:avLst/>
          </a:prstGeom>
        </p:spPr>
      </p:pic>
      <p:sp>
        <p:nvSpPr>
          <p:cNvPr id="7" name="CasellaDiTesto 6"/>
          <p:cNvSpPr txBox="1"/>
          <p:nvPr/>
        </p:nvSpPr>
        <p:spPr>
          <a:xfrm>
            <a:off x="3214678" y="4929198"/>
            <a:ext cx="3357554" cy="523220"/>
          </a:xfrm>
          <a:prstGeom prst="rect">
            <a:avLst/>
          </a:prstGeom>
          <a:noFill/>
        </p:spPr>
        <p:txBody>
          <a:bodyPr wrap="square" rtlCol="0">
            <a:spAutoFit/>
          </a:bodyPr>
          <a:lstStyle/>
          <a:p>
            <a:r>
              <a:rPr lang="it-IT" sz="2800" dirty="0" smtClean="0"/>
              <a:t>Palazzo di giustizia</a:t>
            </a:r>
          </a:p>
        </p:txBody>
      </p:sp>
    </p:spTree>
  </p:cSld>
  <p:clrMapOvr>
    <a:masterClrMapping/>
  </p:clrMapOvr>
  <p:transition spd="med">
    <p:diamond/>
    <p:sndAc>
      <p:stSnd>
        <p:snd r:embed="rId2" name="voltage.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Visualizza immagine di origine"/>
          <p:cNvPicPr>
            <a:picLocks noChangeAspect="1" noChangeArrowheads="1"/>
          </p:cNvPicPr>
          <p:nvPr/>
        </p:nvPicPr>
        <p:blipFill>
          <a:blip r:embed="rId3" cstate="print">
            <a:lum bright="68000" contrast="12000"/>
          </a:blip>
          <a:srcRect/>
          <a:stretch>
            <a:fillRect/>
          </a:stretch>
        </p:blipFill>
        <p:spPr bwMode="auto">
          <a:xfrm>
            <a:off x="0" y="0"/>
            <a:ext cx="1928794" cy="2107477"/>
          </a:xfrm>
          <a:prstGeom prst="rect">
            <a:avLst/>
          </a:prstGeom>
          <a:noFill/>
        </p:spPr>
      </p:pic>
      <p:sp>
        <p:nvSpPr>
          <p:cNvPr id="1025" name="Rectangle 1"/>
          <p:cNvSpPr>
            <a:spLocks noChangeArrowheads="1"/>
          </p:cNvSpPr>
          <p:nvPr/>
        </p:nvSpPr>
        <p:spPr bwMode="auto">
          <a:xfrm>
            <a:off x="1285852" y="1357298"/>
            <a:ext cx="7572396"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dirty="0" smtClean="0">
                <a:latin typeface="Arial" pitchFamily="34" charset="0"/>
                <a:ea typeface="Arial" pitchFamily="34" charset="0"/>
                <a:cs typeface="Arial" pitchFamily="34" charset="0"/>
              </a:rPr>
              <a:t>Ce</a:t>
            </a:r>
            <a:r>
              <a:rPr kumimoji="0" lang="it-IT" b="0" i="0" u="none" strike="noStrike" cap="none" normalizeH="0" baseline="0" dirty="0" smtClean="0">
                <a:ln>
                  <a:noFill/>
                </a:ln>
                <a:solidFill>
                  <a:schemeClr val="tx1"/>
                </a:solidFill>
                <a:effectLst/>
                <a:latin typeface="Arial" pitchFamily="34" charset="0"/>
                <a:ea typeface="Arial" pitchFamily="34" charset="0"/>
                <a:cs typeface="Arial" pitchFamily="34" charset="0"/>
              </a:rPr>
              <a:t>lebre discorso del 1955 di </a:t>
            </a:r>
            <a:r>
              <a:rPr kumimoji="0" lang="it-IT" b="1" i="0" u="none" strike="noStrike" cap="none" normalizeH="0" baseline="0" dirty="0" err="1" smtClean="0">
                <a:ln>
                  <a:noFill/>
                </a:ln>
                <a:solidFill>
                  <a:schemeClr val="tx1"/>
                </a:solidFill>
                <a:effectLst/>
                <a:latin typeface="Arial" pitchFamily="34" charset="0"/>
                <a:ea typeface="Arial" pitchFamily="34" charset="0"/>
                <a:cs typeface="Arial" pitchFamily="34" charset="0"/>
              </a:rPr>
              <a:t>Calamandrei</a:t>
            </a:r>
            <a:r>
              <a:rPr kumimoji="0" lang="it-IT" b="0" i="0" u="none" strike="noStrike" cap="none" normalizeH="0" baseline="0" dirty="0" smtClean="0">
                <a:ln>
                  <a:noFill/>
                </a:ln>
                <a:solidFill>
                  <a:schemeClr val="tx1"/>
                </a:solidFill>
                <a:effectLst/>
                <a:latin typeface="Arial" pitchFamily="34" charset="0"/>
                <a:ea typeface="Arial" pitchFamily="34" charset="0"/>
                <a:cs typeface="Arial" pitchFamily="34" charset="0"/>
              </a:rPr>
              <a:t>, uno dei padri della nostra Costituzione, che ben sottolinea</a:t>
            </a:r>
            <a:r>
              <a:rPr kumimoji="0" lang="it-IT" b="0" i="0" u="none" strike="noStrike" cap="none" normalizeH="0" dirty="0" smtClean="0">
                <a:ln>
                  <a:noFill/>
                </a:ln>
                <a:solidFill>
                  <a:schemeClr val="tx1"/>
                </a:solidFill>
                <a:effectLst/>
                <a:latin typeface="Arial" pitchFamily="34" charset="0"/>
                <a:ea typeface="Arial" pitchFamily="34" charset="0"/>
                <a:cs typeface="Arial" pitchFamily="34" charset="0"/>
              </a:rPr>
              <a:t> come la Costituzione nasca come </a:t>
            </a:r>
            <a:r>
              <a:rPr kumimoji="0" lang="it-IT" b="0" i="0" u="none" strike="noStrike" cap="none" normalizeH="0" dirty="0" smtClean="0">
                <a:ln>
                  <a:noFill/>
                </a:ln>
                <a:solidFill>
                  <a:srgbClr val="FF0000"/>
                </a:solidFill>
                <a:effectLst>
                  <a:outerShdw blurRad="38100" dist="38100" dir="2700000" algn="tl">
                    <a:srgbClr val="000000">
                      <a:alpha val="43137"/>
                    </a:srgbClr>
                  </a:outerShdw>
                </a:effectLst>
                <a:latin typeface="Arial" pitchFamily="34" charset="0"/>
                <a:ea typeface="Arial" pitchFamily="34" charset="0"/>
                <a:cs typeface="Arial" pitchFamily="34" charset="0"/>
              </a:rPr>
              <a:t>REAZIONE AL NAZI-FASCISMO</a:t>
            </a:r>
            <a:r>
              <a:rPr kumimoji="0" lang="it-IT" b="0" i="0" u="none" strike="noStrike" cap="none" normalizeH="0" baseline="0" dirty="0" smtClean="0">
                <a:ln>
                  <a:noFill/>
                </a:ln>
                <a:solidFill>
                  <a:schemeClr val="tx1"/>
                </a:solidFill>
                <a:effectLst/>
                <a:latin typeface="Arial" pitchFamily="34" charset="0"/>
                <a:ea typeface="Arial" pitchFamily="34" charset="0"/>
                <a:cs typeface="Arial"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“Quanto sangue e quanto dolore per arrivare a questa Costituzione!</a:t>
            </a:r>
            <a:endParaRPr kumimoji="0" lang="it-IT"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Dietro a ogni articolo di questa costituzione, o giovani, voi dovete vedere giovani come voi, caduti combattendo, fucilati, impiccati, torturati, morti di fame nei campi di concentramento, morti in Russia, morti in Africa, morti per le strade di Milano, per le strade di Firenze, che hanno dato la vita perché la libertà e la giustizia potessero essere scritte su questa carta. Quindi, quando vi ho detto che questa è una carta morta, no, non è una carta morta, questo è un testamento, un testamento di centomila morti. Se voi volete andare in pellegrinaggio nel luogo dove è nata la nostra costituzione, andate nelle montagne dove caddero i partigiani, nelle carceri dove furono imprigionati, nei campi dove furono impiccati. Dovunque è morto un italiano per riscattare la libertà e la dignità, andate lì, o giovani, col pensiero perché lì è nata la nostra Costituzione”</a:t>
            </a:r>
            <a:r>
              <a:rPr kumimoji="0" lang="it-IT"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Arial" pitchFamily="34" charset="0"/>
                <a:ea typeface="Arial" pitchFamily="34" charset="0"/>
                <a:cs typeface="Arial" pitchFamily="34" charset="0"/>
              </a:rPr>
              <a:t>(</a:t>
            </a:r>
            <a:r>
              <a:rPr kumimoji="0" lang="it-IT" b="0" i="0" u="none" strike="noStrike" cap="none" normalizeH="0" baseline="0" dirty="0" err="1" smtClean="0">
                <a:ln>
                  <a:noFill/>
                </a:ln>
                <a:solidFill>
                  <a:schemeClr val="tx1"/>
                </a:solidFill>
                <a:effectLst/>
                <a:latin typeface="Arial" pitchFamily="34" charset="0"/>
                <a:ea typeface="Arial" pitchFamily="34" charset="0"/>
                <a:cs typeface="Arial" pitchFamily="34" charset="0"/>
              </a:rPr>
              <a:t>Calamandrei</a:t>
            </a:r>
            <a:r>
              <a:rPr kumimoji="0" lang="it-IT" b="0" i="0" u="none" strike="noStrike" cap="none" normalizeH="0" baseline="0" dirty="0" smtClean="0">
                <a:ln>
                  <a:noFill/>
                </a:ln>
                <a:solidFill>
                  <a:schemeClr val="tx1"/>
                </a:solidFill>
                <a:effectLst/>
                <a:latin typeface="Arial" pitchFamily="34" charset="0"/>
                <a:ea typeface="Arial" pitchFamily="34" charset="0"/>
                <a:cs typeface="Arial" pitchFamily="34" charset="0"/>
              </a:rPr>
              <a:t>, 1955)</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diamond/>
    <p:sndAc>
      <p:stSnd>
        <p:snd r:embed="rId2" name="voltage.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100" b="1" i="0" u="none" strike="noStrike" kern="1200" cap="none" spc="0" normalizeH="0" baseline="0" noProof="0" dirty="0" smtClean="0">
                <a:ln w="6350">
                  <a:noFill/>
                </a:ln>
                <a:solidFill>
                  <a:schemeClr val="tx1"/>
                </a:solidFill>
                <a:effectLst>
                  <a:outerShdw blurRad="114300" dist="101600" dir="2700000" algn="tl" rotWithShape="0">
                    <a:srgbClr val="000000">
                      <a:alpha val="40000"/>
                    </a:srgbClr>
                  </a:outerShdw>
                </a:effectLst>
                <a:uLnTx/>
                <a:uFillTx/>
                <a:latin typeface="Calibri" pitchFamily="34" charset="0"/>
                <a:ea typeface="+mj-ea"/>
                <a:cs typeface="Calibri" pitchFamily="34" charset="0"/>
              </a:rPr>
              <a:t>REFERENDUM</a:t>
            </a:r>
            <a:endParaRPr kumimoji="0" lang="it-IT" sz="4100" b="1" i="0" u="none" strike="noStrike" kern="1200" cap="none" spc="0" normalizeH="0" baseline="0" noProof="0" dirty="0">
              <a:ln w="6350">
                <a:noFill/>
              </a:ln>
              <a:solidFill>
                <a:schemeClr val="tx1"/>
              </a:solidFill>
              <a:effectLst>
                <a:outerShdw blurRad="114300" dist="101600" dir="2700000" algn="tl" rotWithShape="0">
                  <a:srgbClr val="000000">
                    <a:alpha val="40000"/>
                  </a:srgbClr>
                </a:outerShdw>
              </a:effectLst>
              <a:uLnTx/>
              <a:uFillTx/>
              <a:latin typeface="Calibri" pitchFamily="34" charset="0"/>
              <a:ea typeface="+mj-ea"/>
              <a:cs typeface="Calibri" pitchFamily="34" charset="0"/>
            </a:endParaRPr>
          </a:p>
        </p:txBody>
      </p:sp>
      <p:sp>
        <p:nvSpPr>
          <p:cNvPr id="4097" name="Rectangle 1"/>
          <p:cNvSpPr>
            <a:spLocks noChangeArrowheads="1"/>
          </p:cNvSpPr>
          <p:nvPr/>
        </p:nvSpPr>
        <p:spPr bwMode="auto">
          <a:xfrm>
            <a:off x="357158" y="1038510"/>
            <a:ext cx="785814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dirty="0" smtClean="0">
                <a:latin typeface="Arial" pitchFamily="34" charset="0"/>
                <a:ea typeface="Arial" pitchFamily="34" charset="0"/>
                <a:cs typeface="Arial" pitchFamily="34" charset="0"/>
              </a:rPr>
              <a:t>Il</a:t>
            </a:r>
            <a:r>
              <a:rPr kumimoji="0" lang="it-IT" b="0"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it-IT" b="1" i="0" u="none" strike="noStrike" cap="none" normalizeH="0" baseline="0" dirty="0" smtClean="0">
                <a:ln>
                  <a:noFill/>
                </a:ln>
                <a:solidFill>
                  <a:srgbClr val="FF0000"/>
                </a:solidFill>
                <a:effectLst/>
                <a:latin typeface="Arial" pitchFamily="34" charset="0"/>
                <a:ea typeface="Arial" pitchFamily="34" charset="0"/>
                <a:cs typeface="Arial" pitchFamily="34" charset="0"/>
              </a:rPr>
              <a:t>2 GIUGNO 1946 </a:t>
            </a:r>
            <a:r>
              <a:rPr kumimoji="0" lang="it-IT" b="0" i="0" u="none" strike="noStrike" cap="none" normalizeH="0" baseline="0" dirty="0" smtClean="0">
                <a:ln>
                  <a:noFill/>
                </a:ln>
                <a:solidFill>
                  <a:schemeClr val="tx1"/>
                </a:solidFill>
                <a:effectLst/>
                <a:latin typeface="Arial" pitchFamily="34" charset="0"/>
                <a:ea typeface="Arial" pitchFamily="34" charset="0"/>
                <a:cs typeface="Arial" pitchFamily="34" charset="0"/>
              </a:rPr>
              <a:t>gli italiani sono andati a votare per la prima volta col </a:t>
            </a:r>
            <a:r>
              <a:rPr kumimoji="0" lang="it-IT" b="1" i="0" u="none" strike="noStrike" cap="none" normalizeH="0" baseline="0" dirty="0" smtClean="0">
                <a:ln>
                  <a:noFill/>
                </a:ln>
                <a:solidFill>
                  <a:schemeClr val="tx1"/>
                </a:solidFill>
                <a:effectLst/>
                <a:latin typeface="Arial" pitchFamily="34" charset="0"/>
                <a:ea typeface="Arial" pitchFamily="34" charset="0"/>
                <a:cs typeface="Arial" pitchFamily="34" charset="0"/>
              </a:rPr>
              <a:t>SUFFRAGIO UNIVERSALE </a:t>
            </a:r>
            <a:r>
              <a:rPr kumimoji="0" lang="it-IT" b="0" i="0" u="none" strike="noStrike" cap="none" normalizeH="0" baseline="0" dirty="0" smtClean="0">
                <a:ln>
                  <a:noFill/>
                </a:ln>
                <a:solidFill>
                  <a:schemeClr val="tx1"/>
                </a:solidFill>
                <a:effectLst/>
                <a:latin typeface="Arial" pitchFamily="34" charset="0"/>
                <a:ea typeface="Arial" pitchFamily="34" charset="0"/>
                <a:cs typeface="Arial" pitchFamily="34" charset="0"/>
              </a:rPr>
              <a:t>(escludendo e amministrative):</a:t>
            </a:r>
            <a:r>
              <a:rPr kumimoji="0" lang="it-IT" b="0" i="0" u="none" strike="noStrike" cap="none" normalizeH="0" dirty="0" smtClean="0">
                <a:ln>
                  <a:noFill/>
                </a:ln>
                <a:solidFill>
                  <a:schemeClr val="tx1"/>
                </a:solidFill>
                <a:effectLst/>
                <a:latin typeface="Arial" pitchFamily="34" charset="0"/>
                <a:ea typeface="Arial" pitchFamily="34" charset="0"/>
                <a:cs typeface="Arial" pitchFamily="34" charset="0"/>
              </a:rPr>
              <a:t> </a:t>
            </a:r>
            <a:r>
              <a:rPr kumimoji="0" lang="it-IT" b="0" i="0" u="none" strike="noStrike" cap="none" normalizeH="0" baseline="0" dirty="0" smtClean="0">
                <a:ln>
                  <a:noFill/>
                </a:ln>
                <a:solidFill>
                  <a:schemeClr val="tx1"/>
                </a:solidFill>
                <a:effectLst/>
                <a:latin typeface="Arial" pitchFamily="34" charset="0"/>
                <a:ea typeface="Arial" pitchFamily="34" charset="0"/>
                <a:cs typeface="Arial" pitchFamily="34" charset="0"/>
              </a:rPr>
              <a:t>hanno votato tutti coloro avessero raggiunto la maggiore età (allora 21 anni). </a:t>
            </a:r>
            <a:endParaRPr kumimoji="0" lang="it-I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Arial" pitchFamily="34" charset="0"/>
                <a:ea typeface="Arial" pitchFamily="34" charset="0"/>
                <a:cs typeface="Arial" pitchFamily="34" charset="0"/>
              </a:rPr>
              <a:t>Le schede erano due:</a:t>
            </a:r>
            <a:endParaRPr kumimoji="0" lang="it-I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b="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Una riguardava il Referendum per la scelta della forma di governo da dare allo Stato italiano: </a:t>
            </a:r>
            <a:r>
              <a:rPr kumimoji="0" lang="it-IT" b="1"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monarchia o repubblica</a:t>
            </a:r>
            <a:r>
              <a:rPr kumimoji="0" lang="it-IT" b="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a:t>
            </a:r>
            <a:endParaRPr kumimoji="0" lang="it-I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b="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L’altra era per eleggere l’</a:t>
            </a:r>
            <a:r>
              <a:rPr kumimoji="0" lang="it-IT" b="1"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Assemblea Costituente</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4"/>
          <p:cNvPicPr/>
          <p:nvPr/>
        </p:nvPicPr>
        <p:blipFill>
          <a:blip r:embed="rId3" cstate="print">
            <a:extLst>
              <a:ext uri="{28A0092B-C50C-407E-A947-70E740481C1C}"/>
            </a:extLst>
          </a:blip>
          <a:srcRect/>
          <a:stretch>
            <a:fillRect/>
          </a:stretch>
        </p:blipFill>
        <p:spPr bwMode="auto">
          <a:xfrm>
            <a:off x="2786050" y="3714752"/>
            <a:ext cx="3714776" cy="2714644"/>
          </a:xfrm>
          <a:prstGeom prst="rect">
            <a:avLst/>
          </a:prstGeom>
          <a:noFill/>
        </p:spPr>
      </p:pic>
    </p:spTree>
  </p:cSld>
  <p:clrMapOvr>
    <a:masterClrMapping/>
  </p:clrMapOvr>
  <p:transition spd="med">
    <p:diamond/>
    <p:sndAc>
      <p:stSnd>
        <p:snd r:embed="rId2" name="voltage.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p:cNvPicPr/>
          <p:nvPr/>
        </p:nvPicPr>
        <p:blipFill>
          <a:blip r:embed="rId3" cstate="print">
            <a:extLst>
              <a:ext uri="{28A0092B-C50C-407E-A947-70E740481C1C}"/>
            </a:extLst>
          </a:blip>
          <a:srcRect t="3504" r="10759" b="56605"/>
          <a:stretch>
            <a:fillRect/>
          </a:stretch>
        </p:blipFill>
        <p:spPr bwMode="auto">
          <a:xfrm>
            <a:off x="0" y="5214926"/>
            <a:ext cx="1285852" cy="1643074"/>
          </a:xfrm>
          <a:prstGeom prst="rect">
            <a:avLst/>
          </a:prstGeom>
          <a:noFill/>
        </p:spPr>
      </p:pic>
      <p:pic>
        <p:nvPicPr>
          <p:cNvPr id="8" name="Segnaposto contenuto 7"/>
          <p:cNvPicPr>
            <a:picLocks noGrp="1" noChangeAspect="1"/>
          </p:cNvPicPr>
          <p:nvPr>
            <p:ph sz="half" idx="1"/>
          </p:nvPr>
        </p:nvPicPr>
        <p:blipFill>
          <a:blip r:embed="rId4" cstate="print">
            <a:lum contrast="30000"/>
            <a:extLst>
              <a:ext uri="{28A0092B-C50C-407E-A947-70E740481C1C}">
                <a14:useLocalDpi xmlns="" xmlns:a14="http://schemas.microsoft.com/office/drawing/2010/main" val="0"/>
              </a:ext>
            </a:extLst>
          </a:blip>
          <a:stretch>
            <a:fillRect/>
          </a:stretch>
        </p:blipFill>
        <p:spPr>
          <a:xfrm>
            <a:off x="4564207" y="2245896"/>
            <a:ext cx="4294073" cy="4194346"/>
          </a:xfrm>
        </p:spPr>
      </p:pic>
      <p:pic>
        <p:nvPicPr>
          <p:cNvPr id="7" name="Segnaposto contenuto 6"/>
          <p:cNvPicPr>
            <a:picLocks noGrp="1" noChangeAspect="1"/>
          </p:cNvPicPr>
          <p:nvPr>
            <p:ph sz="half" idx="2"/>
          </p:nvPr>
        </p:nvPicPr>
        <p:blipFill>
          <a:blip r:embed="rId5" cstate="print">
            <a:extLst>
              <a:ext uri="{28A0092B-C50C-407E-A947-70E740481C1C}">
                <a14:useLocalDpi xmlns="" xmlns:a14="http://schemas.microsoft.com/office/drawing/2010/main" val="0"/>
              </a:ext>
            </a:extLst>
          </a:blip>
          <a:stretch>
            <a:fillRect/>
          </a:stretch>
        </p:blipFill>
        <p:spPr>
          <a:xfrm>
            <a:off x="642910" y="1967009"/>
            <a:ext cx="3425034" cy="4890991"/>
          </a:xfrm>
        </p:spPr>
      </p:pic>
      <p:sp>
        <p:nvSpPr>
          <p:cNvPr id="2" name="Titolo 1"/>
          <p:cNvSpPr>
            <a:spLocks noGrp="1"/>
          </p:cNvSpPr>
          <p:nvPr>
            <p:ph type="title"/>
          </p:nvPr>
        </p:nvSpPr>
        <p:spPr/>
        <p:txBody>
          <a:bodyPr/>
          <a:lstStyle/>
          <a:p>
            <a:pPr algn="ctr"/>
            <a:r>
              <a:rPr lang="it-IT" dirty="0" smtClean="0">
                <a:solidFill>
                  <a:schemeClr val="tx1"/>
                </a:solidFill>
                <a:latin typeface="Calibri" pitchFamily="34" charset="0"/>
                <a:cs typeface="Calibri" pitchFamily="34" charset="0"/>
              </a:rPr>
              <a:t>Un paese spaccato</a:t>
            </a:r>
            <a:endParaRPr lang="it-IT" dirty="0">
              <a:solidFill>
                <a:schemeClr val="tx1"/>
              </a:solidFill>
              <a:latin typeface="Calibri" pitchFamily="34" charset="0"/>
              <a:cs typeface="Calibri" pitchFamily="34" charset="0"/>
            </a:endParaRPr>
          </a:p>
        </p:txBody>
      </p:sp>
      <p:sp>
        <p:nvSpPr>
          <p:cNvPr id="5" name="Segnaposto testo 4"/>
          <p:cNvSpPr>
            <a:spLocks noGrp="1"/>
          </p:cNvSpPr>
          <p:nvPr>
            <p:ph type="body" idx="4294967295"/>
          </p:nvPr>
        </p:nvSpPr>
        <p:spPr>
          <a:xfrm>
            <a:off x="288760" y="1556085"/>
            <a:ext cx="3744913" cy="569913"/>
          </a:xfrm>
        </p:spPr>
        <p:txBody>
          <a:bodyPr>
            <a:normAutofit fontScale="62500" lnSpcReduction="20000"/>
          </a:bodyPr>
          <a:lstStyle/>
          <a:p>
            <a:pPr>
              <a:buNone/>
            </a:pPr>
            <a:r>
              <a:rPr lang="it-IT" dirty="0" smtClean="0"/>
              <a:t>Il </a:t>
            </a:r>
            <a:r>
              <a:rPr lang="it-IT" b="1" dirty="0" smtClean="0"/>
              <a:t>Referendum</a:t>
            </a:r>
            <a:r>
              <a:rPr lang="it-IT" dirty="0" smtClean="0"/>
              <a:t> Istituzionale (1946)</a:t>
            </a:r>
            <a:endParaRPr lang="it-IT" dirty="0"/>
          </a:p>
        </p:txBody>
      </p:sp>
      <p:sp>
        <p:nvSpPr>
          <p:cNvPr id="3" name="Segnaposto testo 2"/>
          <p:cNvSpPr>
            <a:spLocks noGrp="1"/>
          </p:cNvSpPr>
          <p:nvPr>
            <p:ph type="body" sz="quarter" idx="4294967295"/>
          </p:nvPr>
        </p:nvSpPr>
        <p:spPr>
          <a:xfrm>
            <a:off x="4778794" y="1675255"/>
            <a:ext cx="3643312" cy="427039"/>
          </a:xfrm>
        </p:spPr>
        <p:txBody>
          <a:bodyPr>
            <a:normAutofit fontScale="77500" lnSpcReduction="20000"/>
          </a:bodyPr>
          <a:lstStyle/>
          <a:p>
            <a:pPr algn="ctr">
              <a:buNone/>
            </a:pPr>
            <a:r>
              <a:rPr lang="it-IT" dirty="0" smtClean="0"/>
              <a:t>L’Assemblea Costituente</a:t>
            </a:r>
            <a:endParaRPr lang="it-IT" dirty="0"/>
          </a:p>
        </p:txBody>
      </p:sp>
    </p:spTree>
    <p:extLst>
      <p:ext uri="{BB962C8B-B14F-4D97-AF65-F5344CB8AC3E}">
        <p14:creationId xmlns="" xmlns:p14="http://schemas.microsoft.com/office/powerpoint/2010/main" val="3395828891"/>
      </p:ext>
    </p:extLst>
  </p:cSld>
  <p:clrMapOvr>
    <a:masterClrMapping/>
  </p:clrMapOvr>
  <p:transition spd="med">
    <p:diamond/>
    <p:sndAc>
      <p:stSnd>
        <p:snd r:embed="rId2" name="voltage.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algn="ctr">
              <a:buNone/>
            </a:pPr>
            <a:r>
              <a:rPr lang="it-IT" dirty="0" smtClean="0">
                <a:latin typeface="Calibri" pitchFamily="34" charset="0"/>
                <a:cs typeface="Calibri" pitchFamily="34" charset="0"/>
              </a:rPr>
              <a:t>COMPITO: SCRIVERE LA COSTITUZIONE</a:t>
            </a:r>
          </a:p>
          <a:p>
            <a:pPr>
              <a:buNone/>
            </a:pPr>
            <a:r>
              <a:rPr lang="it-IT" dirty="0" smtClean="0">
                <a:latin typeface="Calibri" pitchFamily="34" charset="0"/>
                <a:cs typeface="Calibri" pitchFamily="34" charset="0"/>
              </a:rPr>
              <a:t>556 membri eletti </a:t>
            </a:r>
          </a:p>
          <a:p>
            <a:pPr>
              <a:buFontTx/>
              <a:buChar char="-"/>
            </a:pPr>
            <a:r>
              <a:rPr lang="it-IT" sz="1800" dirty="0" smtClean="0">
                <a:latin typeface="Calibri" pitchFamily="34" charset="0"/>
                <a:cs typeface="Calibri" pitchFamily="34" charset="0"/>
              </a:rPr>
              <a:t>ne scelgono 75</a:t>
            </a:r>
          </a:p>
          <a:p>
            <a:pPr>
              <a:buNone/>
            </a:pPr>
            <a:r>
              <a:rPr lang="it-IT" dirty="0" smtClean="0">
                <a:latin typeface="Calibri" pitchFamily="34" charset="0"/>
                <a:cs typeface="Calibri" pitchFamily="34" charset="0"/>
              </a:rPr>
              <a:t>18 mesi di lavoro, 170 sedute</a:t>
            </a:r>
          </a:p>
          <a:p>
            <a:pPr>
              <a:buNone/>
            </a:pPr>
            <a:endParaRPr lang="it-IT" dirty="0" smtClean="0">
              <a:latin typeface="Calibri" pitchFamily="34" charset="0"/>
              <a:cs typeface="Calibri" pitchFamily="34" charset="0"/>
            </a:endParaRPr>
          </a:p>
          <a:p>
            <a:pPr marL="36000">
              <a:buNone/>
            </a:pPr>
            <a:r>
              <a:rPr lang="it-IT" dirty="0" smtClean="0">
                <a:latin typeface="Calibri" pitchFamily="34" charset="0"/>
                <a:cs typeface="Calibri" pitchFamily="34" charset="0"/>
              </a:rPr>
              <a:t>Entra in vigore il </a:t>
            </a:r>
            <a:r>
              <a:rPr lang="it-IT" b="1"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1 gennaio 1948</a:t>
            </a:r>
          </a:p>
          <a:p>
            <a:pPr marL="36000">
              <a:buNone/>
            </a:pPr>
            <a:endParaRPr lang="it-IT" dirty="0" smtClean="0">
              <a:latin typeface="Calibri" pitchFamily="34" charset="0"/>
              <a:cs typeface="Calibri" pitchFamily="34" charset="0"/>
            </a:endParaRPr>
          </a:p>
          <a:p>
            <a:pPr marL="36000" indent="0">
              <a:spcBef>
                <a:spcPts val="0"/>
              </a:spcBef>
              <a:buNone/>
            </a:pPr>
            <a:r>
              <a:rPr lang="it-IT" dirty="0" smtClean="0">
                <a:latin typeface="Calibri" pitchFamily="34" charset="0"/>
                <a:cs typeface="Calibri" pitchFamily="34" charset="0"/>
              </a:rPr>
              <a:t>E’ </a:t>
            </a:r>
            <a:r>
              <a:rPr lang="it-IT" b="1" dirty="0" smtClean="0">
                <a:latin typeface="Calibri" pitchFamily="34" charset="0"/>
                <a:cs typeface="Calibri" pitchFamily="34" charset="0"/>
              </a:rPr>
              <a:t>LA LEGGE </a:t>
            </a:r>
            <a:r>
              <a:rPr lang="it-IT" dirty="0" smtClean="0">
                <a:latin typeface="Calibri" pitchFamily="34" charset="0"/>
                <a:cs typeface="Calibri" pitchFamily="34" charset="0"/>
              </a:rPr>
              <a:t>fondamentale dello Stato (la più importante delle </a:t>
            </a:r>
            <a:r>
              <a:rPr lang="it-IT" b="1" dirty="0" smtClean="0">
                <a:latin typeface="Calibri" pitchFamily="34" charset="0"/>
                <a:cs typeface="Calibri" pitchFamily="34" charset="0"/>
              </a:rPr>
              <a:t>FONTI DEL DIRITTO</a:t>
            </a:r>
            <a:r>
              <a:rPr lang="it-IT" dirty="0" smtClean="0">
                <a:latin typeface="Calibri" pitchFamily="34" charset="0"/>
                <a:cs typeface="Calibri" pitchFamily="34" charset="0"/>
              </a:rPr>
              <a:t>)</a:t>
            </a:r>
          </a:p>
          <a:p>
            <a:endParaRPr lang="en-US" dirty="0"/>
          </a:p>
        </p:txBody>
      </p:sp>
      <p:sp>
        <p:nvSpPr>
          <p:cNvPr id="7" name="Tito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4100" b="1" dirty="0" smtClean="0">
                <a:ln w="6350">
                  <a:noFill/>
                </a:ln>
                <a:effectLst>
                  <a:outerShdw blurRad="114300" dist="101600" dir="2700000" algn="tl" rotWithShape="0">
                    <a:srgbClr val="000000">
                      <a:alpha val="40000"/>
                    </a:srgbClr>
                  </a:outerShdw>
                </a:effectLst>
                <a:latin typeface="Calibri" pitchFamily="34" charset="0"/>
                <a:ea typeface="+mj-ea"/>
                <a:cs typeface="Calibri" pitchFamily="34" charset="0"/>
              </a:rPr>
              <a:t>ASSEMBLEA COSTITUENTE</a:t>
            </a:r>
            <a:endParaRPr kumimoji="0" lang="it-IT" sz="4100" b="1" i="0" u="none" strike="noStrike" kern="1200" cap="none" spc="0" normalizeH="0" baseline="0" noProof="0" dirty="0">
              <a:ln w="6350">
                <a:noFill/>
              </a:ln>
              <a:solidFill>
                <a:schemeClr val="tx1"/>
              </a:solidFill>
              <a:effectLst>
                <a:outerShdw blurRad="114300" dist="101600" dir="2700000" algn="tl" rotWithShape="0">
                  <a:srgbClr val="000000">
                    <a:alpha val="40000"/>
                  </a:srgbClr>
                </a:outerShdw>
              </a:effectLst>
              <a:uLnTx/>
              <a:uFillTx/>
              <a:latin typeface="Calibri" pitchFamily="34" charset="0"/>
              <a:ea typeface="+mj-ea"/>
              <a:cs typeface="Calibri" pitchFamily="34" charset="0"/>
            </a:endParaRPr>
          </a:p>
        </p:txBody>
      </p:sp>
    </p:spTree>
    <p:extLst>
      <p:ext uri="{BB962C8B-B14F-4D97-AF65-F5344CB8AC3E}">
        <p14:creationId xmlns:p14="http://schemas.microsoft.com/office/powerpoint/2010/main" xmlns="" val="1101633878"/>
      </p:ext>
    </p:extLst>
  </p:cSld>
  <p:clrMapOvr>
    <a:masterClrMapping/>
  </p:clrMapOvr>
  <p:transition spd="med">
    <p:diamond/>
    <p:sndAc>
      <p:stSnd>
        <p:snd r:embed="rId2" name="voltage.wav"/>
      </p:stSnd>
    </p:sndAc>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tice">
  <a:themeElements>
    <a:clrScheme name="Univers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e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e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1122</TotalTime>
  <Words>4056</Words>
  <Application>Microsoft Office PowerPoint</Application>
  <PresentationFormat>Presentazione su schermo (4:3)</PresentationFormat>
  <Paragraphs>296</Paragraphs>
  <Slides>52</Slides>
  <Notes>0</Notes>
  <HiddenSlides>0</HiddenSlides>
  <MMClips>0</MMClips>
  <ScaleCrop>false</ScaleCrop>
  <HeadingPairs>
    <vt:vector size="4" baseType="variant">
      <vt:variant>
        <vt:lpstr>Tema</vt:lpstr>
      </vt:variant>
      <vt:variant>
        <vt:i4>1</vt:i4>
      </vt:variant>
      <vt:variant>
        <vt:lpstr>Titoli diapositive</vt:lpstr>
      </vt:variant>
      <vt:variant>
        <vt:i4>52</vt:i4>
      </vt:variant>
    </vt:vector>
  </HeadingPairs>
  <TitlesOfParts>
    <vt:vector size="53" baseType="lpstr">
      <vt:lpstr>Vertice</vt:lpstr>
      <vt:lpstr>Diapositiva 1</vt:lpstr>
      <vt:lpstr>Diapositiva 2</vt:lpstr>
      <vt:lpstr>Diapositiva 3</vt:lpstr>
      <vt:lpstr>Diapositiva 4</vt:lpstr>
      <vt:lpstr>A chi obbedire?  </vt:lpstr>
      <vt:lpstr>Diapositiva 6</vt:lpstr>
      <vt:lpstr>Diapositiva 7</vt:lpstr>
      <vt:lpstr>Un paese spaccato</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ORDINAMENTO DELLO STATO ITALIANO</vt:lpstr>
      <vt:lpstr>Diapositiva 29</vt:lpstr>
      <vt:lpstr>Diapositiva 30</vt:lpstr>
      <vt:lpstr>IL PRESIDENTE  DELLA REPUBBLICA</vt:lpstr>
      <vt:lpstr>Diapositiva 32</vt:lpstr>
      <vt:lpstr>Diapositiva 33</vt:lpstr>
      <vt:lpstr>Diapositiva 34</vt:lpstr>
      <vt:lpstr>POTERE LEGISLATIVO</vt:lpstr>
      <vt:lpstr>Diapositiva 36</vt:lpstr>
      <vt:lpstr>Diapositiva 37</vt:lpstr>
      <vt:lpstr>Diapositiva 38</vt:lpstr>
      <vt:lpstr>Diapositiva 39</vt:lpstr>
      <vt:lpstr>Diapositiva 40</vt:lpstr>
      <vt:lpstr>Diapositiva 41</vt:lpstr>
      <vt:lpstr>Diapositiva 42</vt:lpstr>
      <vt:lpstr>Diapositiva 43</vt:lpstr>
      <vt:lpstr>Diapositiva 44</vt:lpstr>
      <vt:lpstr>POTERE ESECUTIVO</vt:lpstr>
      <vt:lpstr>Diapositiva 46</vt:lpstr>
      <vt:lpstr>Diapositiva 47</vt:lpstr>
      <vt:lpstr>Diapositiva 48</vt:lpstr>
      <vt:lpstr>Diapositiva 49</vt:lpstr>
      <vt:lpstr>Diapositiva 50</vt:lpstr>
      <vt:lpstr>POTERE GIUDIZIARIO</vt:lpstr>
      <vt:lpstr>Diapositiva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ORGANIZZAZIONE DELLO STATO ITALIANO</dc:title>
  <dc:creator>Utente</dc:creator>
  <cp:lastModifiedBy>simone.dell@libero.it</cp:lastModifiedBy>
  <cp:revision>68</cp:revision>
  <dcterms:created xsi:type="dcterms:W3CDTF">2016-01-27T12:48:11Z</dcterms:created>
  <dcterms:modified xsi:type="dcterms:W3CDTF">2021-04-23T14:15:47Z</dcterms:modified>
</cp:coreProperties>
</file>